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/>
              </a:solidFill>
              <a:prstDash val="solid"/>
              <a:miter lim="800000"/>
            </a:ln>
          </a:left>
          <a:right>
            <a:ln w="6350" cap="flat">
              <a:solidFill>
                <a:schemeClr val="accent2"/>
              </a:solidFill>
              <a:prstDash val="solid"/>
              <a:miter lim="800000"/>
            </a:ln>
          </a:right>
          <a:top>
            <a:ln w="6350" cap="flat">
              <a:solidFill>
                <a:schemeClr val="accent2"/>
              </a:solidFill>
              <a:prstDash val="solid"/>
              <a:miter lim="800000"/>
            </a:ln>
          </a:top>
          <a:bottom>
            <a:ln w="6350" cap="flat">
              <a:solidFill>
                <a:schemeClr val="accent2"/>
              </a:solidFill>
              <a:prstDash val="solid"/>
              <a:miter lim="800000"/>
            </a:ln>
          </a:bottom>
          <a:insideH>
            <a:ln w="6350" cap="flat">
              <a:solidFill>
                <a:schemeClr val="accent2"/>
              </a:solidFill>
              <a:prstDash val="solid"/>
              <a:miter lim="800000"/>
            </a:ln>
          </a:insideH>
          <a:insideV>
            <a:ln w="6350" cap="flat">
              <a:solidFill>
                <a:schemeClr val="accent2"/>
              </a:solidFill>
              <a:prstDash val="solid"/>
              <a:miter lim="800000"/>
            </a:ln>
          </a:insideV>
        </a:tcBdr>
        <a:fill>
          <a:solidFill>
            <a:schemeClr val="accent2">
              <a:alpha val="40000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/>
              </a:solidFill>
              <a:prstDash val="solid"/>
              <a:miter lim="800000"/>
            </a:ln>
          </a:left>
          <a:right>
            <a:ln w="12700" cap="flat">
              <a:solidFill>
                <a:schemeClr val="accent2"/>
              </a:solidFill>
              <a:prstDash val="solid"/>
              <a:miter lim="800000"/>
            </a:ln>
          </a:right>
          <a:top>
            <a:ln w="6350" cap="flat">
              <a:solidFill>
                <a:schemeClr val="accent2"/>
              </a:solidFill>
              <a:prstDash val="solid"/>
              <a:miter lim="800000"/>
            </a:ln>
          </a:top>
          <a:bottom>
            <a:ln w="6350" cap="flat">
              <a:solidFill>
                <a:schemeClr val="accent2"/>
              </a:solidFill>
              <a:prstDash val="solid"/>
              <a:miter lim="800000"/>
            </a:ln>
          </a:bottom>
          <a:insideH>
            <a:ln w="6350" cap="flat">
              <a:solidFill>
                <a:schemeClr val="accent2"/>
              </a:solidFill>
              <a:prstDash val="solid"/>
              <a:miter lim="800000"/>
            </a:ln>
          </a:insideH>
          <a:insideV>
            <a:ln w="6350" cap="flat">
              <a:solidFill>
                <a:schemeClr val="accent2"/>
              </a:solidFill>
              <a:prstDash val="solid"/>
              <a:miter lim="800000"/>
            </a:ln>
          </a:insideV>
        </a:tcBdr>
        <a:fill>
          <a:solidFill>
            <a:schemeClr val="accent2">
              <a:alpha val="40000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miter lim="800000"/>
            </a:ln>
          </a:top>
          <a:bottom>
            <a:ln w="12700" cap="flat">
              <a:solidFill>
                <a:schemeClr val="accent2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chemeClr val="accent2"/>
              </a:solidFill>
              <a:prstDash val="solid"/>
              <a:miter lim="800000"/>
            </a:ln>
          </a:top>
          <a:bottom>
            <a:ln w="12700" cap="flat">
              <a:solidFill>
                <a:srgbClr val="FFFFFF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2" name="Shape 10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Helvetica"/>
      </a:defRPr>
    </a:lvl1pPr>
    <a:lvl2pPr indent="228600" latinLnBrk="0">
      <a:defRPr sz="1200">
        <a:latin typeface="+mn-lt"/>
        <a:ea typeface="+mn-ea"/>
        <a:cs typeface="+mn-cs"/>
        <a:sym typeface="Helvetica"/>
      </a:defRPr>
    </a:lvl2pPr>
    <a:lvl3pPr indent="457200" latinLnBrk="0">
      <a:defRPr sz="1200">
        <a:latin typeface="+mn-lt"/>
        <a:ea typeface="+mn-ea"/>
        <a:cs typeface="+mn-cs"/>
        <a:sym typeface="Helvetica"/>
      </a:defRPr>
    </a:lvl3pPr>
    <a:lvl4pPr indent="685800" latinLnBrk="0">
      <a:defRPr sz="1200">
        <a:latin typeface="+mn-lt"/>
        <a:ea typeface="+mn-ea"/>
        <a:cs typeface="+mn-cs"/>
        <a:sym typeface="Helvetica"/>
      </a:defRPr>
    </a:lvl4pPr>
    <a:lvl5pPr indent="914400" latinLnBrk="0">
      <a:defRPr sz="1200">
        <a:latin typeface="+mn-lt"/>
        <a:ea typeface="+mn-ea"/>
        <a:cs typeface="+mn-cs"/>
        <a:sym typeface="Helvetica"/>
      </a:defRPr>
    </a:lvl5pPr>
    <a:lvl6pPr indent="1143000" latinLnBrk="0">
      <a:defRPr sz="1200">
        <a:latin typeface="+mn-lt"/>
        <a:ea typeface="+mn-ea"/>
        <a:cs typeface="+mn-cs"/>
        <a:sym typeface="Helvetica"/>
      </a:defRPr>
    </a:lvl6pPr>
    <a:lvl7pPr indent="1371600" latinLnBrk="0">
      <a:defRPr sz="1200">
        <a:latin typeface="+mn-lt"/>
        <a:ea typeface="+mn-ea"/>
        <a:cs typeface="+mn-cs"/>
        <a:sym typeface="Helvetica"/>
      </a:defRPr>
    </a:lvl7pPr>
    <a:lvl8pPr indent="1600200" latinLnBrk="0">
      <a:defRPr sz="1200">
        <a:latin typeface="+mn-lt"/>
        <a:ea typeface="+mn-ea"/>
        <a:cs typeface="+mn-cs"/>
        <a:sym typeface="Helvetica"/>
      </a:defRPr>
    </a:lvl8pPr>
    <a:lvl9pPr indent="1828800" latinLnBrk="0">
      <a:defRPr sz="1200">
        <a:latin typeface="+mn-lt"/>
        <a:ea typeface="+mn-ea"/>
        <a:cs typeface="+mn-cs"/>
        <a:sym typeface="Helvetica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EACF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/>
          <p:nvPr>
            <p:ph type="title"/>
          </p:nvPr>
        </p:nvSpPr>
        <p:spPr>
          <a:xfrm>
            <a:off x="731519" y="110489"/>
            <a:ext cx="13167362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Texto del título</a:t>
            </a:r>
          </a:p>
        </p:txBody>
      </p:sp>
      <p:sp>
        <p:nvSpPr>
          <p:cNvPr id="3" name="Nivel de texto 1…"/>
          <p:cNvSpPr txBox="1"/>
          <p:nvPr>
            <p:ph type="body" idx="1"/>
          </p:nvPr>
        </p:nvSpPr>
        <p:spPr>
          <a:xfrm>
            <a:off x="731519" y="1920239"/>
            <a:ext cx="13167362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/>
          <p:nvPr>
            <p:ph type="sldNum" sz="quarter" idx="2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Helvetica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Helvetica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Helvetica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Relationship Id="rId3" Type="http://schemas.openxmlformats.org/officeDocument/2006/relationships/image" Target="../media/image1.jpeg"/><Relationship Id="rId4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760721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Shape 0"/>
          <p:cNvSpPr/>
          <p:nvPr/>
        </p:nvSpPr>
        <p:spPr>
          <a:xfrm>
            <a:off x="6280189" y="2614492"/>
            <a:ext cx="4977171" cy="426245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6" name="Text 1"/>
          <p:cNvSpPr txBox="1"/>
          <p:nvPr/>
        </p:nvSpPr>
        <p:spPr>
          <a:xfrm>
            <a:off x="6416278" y="2682477"/>
            <a:ext cx="4584018" cy="264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200"/>
              </a:lnSpc>
              <a:defRPr sz="1400">
                <a:solidFill>
                  <a:srgbClr val="626C3B"/>
                </a:solidFill>
              </a:defRPr>
            </a:pPr>
            <a:r>
              <a:t>HOSPITAL</a:t>
            </a:r>
            <a:r>
              <a:rPr>
                <a:solidFill>
                  <a:srgbClr val="403011"/>
                </a:solidFill>
              </a:rPr>
              <a:t> </a:t>
            </a:r>
            <a:r>
              <a:t>UNIVERSITARIO VIRGEN MACARENA · ORL</a:t>
            </a:r>
          </a:p>
        </p:txBody>
      </p:sp>
      <p:sp>
        <p:nvSpPr>
          <p:cNvPr id="107" name="Text 2"/>
          <p:cNvSpPr txBox="1"/>
          <p:nvPr/>
        </p:nvSpPr>
        <p:spPr>
          <a:xfrm>
            <a:off x="6280189" y="3131462"/>
            <a:ext cx="7556422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5500"/>
              </a:lnSpc>
              <a:defRPr sz="4400">
                <a:solidFill>
                  <a:srgbClr val="403011"/>
                </a:solidFill>
              </a:defRPr>
            </a:pPr>
            <a:r>
              <a:t>IA – </a:t>
            </a:r>
            <a:r>
              <a:t>De la Teoría a la Consulta</a:t>
            </a:r>
          </a:p>
        </p:txBody>
      </p:sp>
      <p:sp>
        <p:nvSpPr>
          <p:cNvPr id="108" name="Text 3"/>
          <p:cNvSpPr txBox="1"/>
          <p:nvPr/>
        </p:nvSpPr>
        <p:spPr>
          <a:xfrm>
            <a:off x="6280189" y="4889182"/>
            <a:ext cx="7556422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403011"/>
                </a:solidFill>
              </a:defRPr>
            </a:lvl1pPr>
          </a:lstStyle>
          <a:p>
            <a:pPr/>
            <a:r>
              <a:t>Optimiza el tiempo. Amplifica tu capacidad clínica.</a:t>
            </a:r>
          </a:p>
        </p:txBody>
      </p:sp>
      <p:pic>
        <p:nvPicPr>
          <p:cNvPr id="109" name="Picture 10" descr="Pictur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3"/>
          <p:cNvSpPr/>
          <p:nvPr/>
        </p:nvSpPr>
        <p:spPr>
          <a:xfrm>
            <a:off x="6121081" y="4114800"/>
            <a:ext cx="7556421" cy="1126252"/>
          </a:xfrm>
          <a:prstGeom prst="roundRect">
            <a:avLst>
              <a:gd name="adj" fmla="val 6353"/>
            </a:avLst>
          </a:prstGeom>
          <a:solidFill>
            <a:srgbClr val="F6EB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5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0" y="0"/>
            <a:ext cx="5760721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hape 0"/>
          <p:cNvSpPr/>
          <p:nvPr/>
        </p:nvSpPr>
        <p:spPr>
          <a:xfrm>
            <a:off x="6144298" y="1935003"/>
            <a:ext cx="1993108" cy="441485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60" name="Text 1"/>
          <p:cNvSpPr txBox="1"/>
          <p:nvPr/>
        </p:nvSpPr>
        <p:spPr>
          <a:xfrm>
            <a:off x="6288006" y="2010608"/>
            <a:ext cx="1731927" cy="264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626C3B"/>
                </a:solidFill>
              </a:defRPr>
            </a:lvl1pPr>
          </a:lstStyle>
          <a:p>
            <a:pPr/>
            <a:r>
              <a:t>BLOQUE 4 · DEMO 1</a:t>
            </a:r>
          </a:p>
        </p:txBody>
      </p:sp>
      <p:sp>
        <p:nvSpPr>
          <p:cNvPr id="261" name="Text 2"/>
          <p:cNvSpPr txBox="1"/>
          <p:nvPr/>
        </p:nvSpPr>
        <p:spPr>
          <a:xfrm>
            <a:off x="6144298" y="2467212"/>
            <a:ext cx="7556422" cy="138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403011"/>
                </a:solidFill>
              </a:defRPr>
            </a:lvl1pPr>
          </a:lstStyle>
          <a:p>
            <a:pPr/>
            <a:r>
              <a:t>Análisis de Datos: De Semanas a 5 Minutos</a:t>
            </a:r>
          </a:p>
        </p:txBody>
      </p:sp>
      <p:sp>
        <p:nvSpPr>
          <p:cNvPr id="262" name="Text 3"/>
          <p:cNvSpPr txBox="1"/>
          <p:nvPr/>
        </p:nvSpPr>
        <p:spPr>
          <a:xfrm>
            <a:off x="6212225" y="4136338"/>
            <a:ext cx="7556422" cy="10453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>
                <a:solidFill>
                  <a:srgbClr val="403011"/>
                </a:solidFill>
              </a:defRPr>
            </a:pPr>
            <a:r>
              <a:t>La IA nos permite acceder a inteligencia de primer nivel — lo que en SPSS llevaría varios días, un uso correcto de la IA devuelve resultados en </a:t>
            </a:r>
            <a:br/>
            <a:r>
              <a:rPr b="1"/>
              <a:t>menos de 20 minutos</a:t>
            </a:r>
            <a:r>
              <a:t>.</a:t>
            </a:r>
          </a:p>
        </p:txBody>
      </p:sp>
      <p:pic>
        <p:nvPicPr>
          <p:cNvPr id="263" name="Picture 12" descr="Picture 1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0"/>
          <p:cNvSpPr/>
          <p:nvPr/>
        </p:nvSpPr>
        <p:spPr>
          <a:xfrm>
            <a:off x="727234" y="753666"/>
            <a:ext cx="3107294" cy="394455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66" name="Text 1"/>
          <p:cNvSpPr txBox="1"/>
          <p:nvPr/>
        </p:nvSpPr>
        <p:spPr>
          <a:xfrm>
            <a:off x="859511" y="823554"/>
            <a:ext cx="2850761" cy="241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300">
                <a:solidFill>
                  <a:srgbClr val="626C3B"/>
                </a:solidFill>
              </a:defRPr>
            </a:lvl1pPr>
          </a:lstStyle>
          <a:p>
            <a:pPr/>
            <a:r>
              <a:t>BLOQUE 6 · KIT DE HERRAMIENTAS</a:t>
            </a:r>
          </a:p>
        </p:txBody>
      </p:sp>
      <p:sp>
        <p:nvSpPr>
          <p:cNvPr id="267" name="Text 2"/>
          <p:cNvSpPr txBox="1"/>
          <p:nvPr/>
        </p:nvSpPr>
        <p:spPr>
          <a:xfrm>
            <a:off x="727233" y="1224200"/>
            <a:ext cx="7308752" cy="634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100"/>
              </a:lnSpc>
              <a:defRPr sz="4000">
                <a:solidFill>
                  <a:srgbClr val="403011"/>
                </a:solidFill>
              </a:defRPr>
            </a:lvl1pPr>
          </a:lstStyle>
          <a:p>
            <a:pPr/>
            <a:r>
              <a:t>Vuestro Arsenal IA para Mañana</a:t>
            </a:r>
          </a:p>
        </p:txBody>
      </p:sp>
      <p:sp>
        <p:nvSpPr>
          <p:cNvPr id="268" name="Shape 32"/>
          <p:cNvSpPr/>
          <p:nvPr/>
        </p:nvSpPr>
        <p:spPr>
          <a:xfrm>
            <a:off x="657610" y="5564475"/>
            <a:ext cx="13175934" cy="1153955"/>
          </a:xfrm>
          <a:prstGeom prst="roundRect">
            <a:avLst>
              <a:gd name="adj" fmla="val 27009"/>
            </a:avLst>
          </a:prstGeom>
          <a:solidFill>
            <a:srgbClr val="DFE4C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69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5374" y="5863323"/>
            <a:ext cx="259676" cy="20776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Text 33"/>
          <p:cNvSpPr txBox="1"/>
          <p:nvPr/>
        </p:nvSpPr>
        <p:spPr>
          <a:xfrm>
            <a:off x="1332812" y="5806649"/>
            <a:ext cx="12292967" cy="618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  <a:defRPr sz="1600"/>
            </a:pPr>
            <a:r>
              <a:t>🎯 </a:t>
            </a:r>
            <a:r>
              <a:rPr b="1"/>
              <a:t>Recordad:</a:t>
            </a:r>
            <a:r>
              <a:t> Escaneá el QR para acceder a todos los prompts de hoy, los recursos y los enlaces a las herramientas. Lo tenéis todo listo para usar mañana mismo.</a:t>
            </a:r>
          </a:p>
        </p:txBody>
      </p:sp>
      <p:pic>
        <p:nvPicPr>
          <p:cNvPr id="271" name="Picture 37" descr="Picture 3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72" name="Table 38"/>
          <p:cNvGraphicFramePr/>
          <p:nvPr/>
        </p:nvGraphicFramePr>
        <p:xfrm>
          <a:off x="727234" y="2115622"/>
          <a:ext cx="12968167" cy="2295924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2071665"/>
                <a:gridCol w="9399290"/>
                <a:gridCol w="1497212"/>
              </a:tblGrid>
              <a:tr h="404248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Herramienta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626C3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Para qué usarla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626C3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¿Gratuita?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626C3B"/>
                    </a:solidFill>
                  </a:tcPr>
                </a:tc>
              </a:tr>
              <a:tr h="37833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b="1">
                          <a:solidFill>
                            <a:srgbClr val="403011"/>
                          </a:solidFill>
                        </a:rPr>
                        <a:t>ChatGPT/Gemini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96A45B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Prompting general, borradores, brainstorming, Investigación profunda, modo agente, uso de gpts…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96A45B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Freemium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96A45B">
                        <a:alpha val="40000"/>
                      </a:srgbClr>
                    </a:solidFill>
                  </a:tcPr>
                </a:tc>
              </a:tr>
              <a:tr h="37833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b="1">
                          <a:solidFill>
                            <a:srgbClr val="403011"/>
                          </a:solidFill>
                        </a:rPr>
                        <a:t>Claude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Documentos largos, análisis, artifacts, generar código, programar…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Freemium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noFill/>
                  </a:tcPr>
                </a:tc>
              </a:tr>
              <a:tr h="37833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b="1">
                          <a:solidFill>
                            <a:srgbClr val="403011"/>
                          </a:solidFill>
                        </a:rPr>
                        <a:t>Consensus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96A45B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Búsqueda de papers con citas y DOI reales…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96A45B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Freemium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96A45B">
                        <a:alpha val="40000"/>
                      </a:srgbClr>
                    </a:solidFill>
                  </a:tcPr>
                </a:tc>
              </a:tr>
              <a:tr h="508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b="1">
                          <a:solidFill>
                            <a:srgbClr val="403011"/>
                          </a:solidFill>
                        </a:rPr>
                        <a:t>NotebookLM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Analizar múltiples fuentes, generar resúmenes, resumenes de audio, presentaciones…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Gratis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noFill/>
                  </a:tcPr>
                </a:tc>
              </a:tr>
              <a:tr h="37833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b="1">
                          <a:solidFill>
                            <a:srgbClr val="403011"/>
                          </a:solidFill>
                        </a:rPr>
                        <a:t>Google AI Studio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96A45B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Prompting general, experimentar con Gemini, adjuntar PDFs, videos, audios, construer aplicaciones y visualizaciones…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96A45B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Gratis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solidFill>
                      <a:srgbClr val="96A45B">
                        <a:alpha val="40000"/>
                      </a:srgbClr>
                    </a:solidFill>
                  </a:tcPr>
                </a:tc>
              </a:tr>
              <a:tr h="37833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b="1">
                          <a:solidFill>
                            <a:srgbClr val="403011"/>
                          </a:solidFill>
                        </a:rPr>
                        <a:t>Gamma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Crear presentaciones en minutos.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solidFill>
                            <a:srgbClr val="403011"/>
                          </a:solidFill>
                        </a:rPr>
                        <a:t>Freemium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454C2A"/>
                      </a:solidFill>
                    </a:lnL>
                    <a:lnR w="12700">
                      <a:solidFill>
                        <a:srgbClr val="454C2A"/>
                      </a:solidFill>
                    </a:lnR>
                    <a:lnT w="12700">
                      <a:solidFill>
                        <a:srgbClr val="454C2A"/>
                      </a:solidFill>
                    </a:lnT>
                    <a:lnB w="12700">
                      <a:solidFill>
                        <a:srgbClr val="454C2A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Imagen 6" descr="Imagen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715" y="-287588"/>
            <a:ext cx="14636115" cy="975741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Imagen 4" descr="Imagen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47690" y="2873693"/>
            <a:ext cx="2766060" cy="2766060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CuadroTexto 10"/>
          <p:cNvSpPr/>
          <p:nvPr/>
        </p:nvSpPr>
        <p:spPr>
          <a:xfrm>
            <a:off x="8770619" y="744219"/>
            <a:ext cx="482601" cy="246222"/>
          </a:xfrm>
          <a:prstGeom prst="rect">
            <a:avLst/>
          </a:prstGeom>
          <a:solidFill>
            <a:srgbClr val="DEBA74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000"/>
            </a:pPr>
          </a:p>
        </p:txBody>
      </p:sp>
      <p:sp>
        <p:nvSpPr>
          <p:cNvPr id="277" name="Forma libre: forma 9"/>
          <p:cNvSpPr/>
          <p:nvPr/>
        </p:nvSpPr>
        <p:spPr>
          <a:xfrm>
            <a:off x="8921750" y="908049"/>
            <a:ext cx="293371" cy="82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29" fill="norm" stroke="1" extrusionOk="0">
                <a:moveTo>
                  <a:pt x="0" y="20529"/>
                </a:moveTo>
                <a:cubicBezTo>
                  <a:pt x="3164" y="10866"/>
                  <a:pt x="6327" y="1203"/>
                  <a:pt x="9164" y="66"/>
                </a:cubicBezTo>
                <a:cubicBezTo>
                  <a:pt x="12000" y="-1071"/>
                  <a:pt x="14945" y="12855"/>
                  <a:pt x="17018" y="13708"/>
                </a:cubicBezTo>
                <a:cubicBezTo>
                  <a:pt x="19091" y="14561"/>
                  <a:pt x="21600" y="5182"/>
                  <a:pt x="21600" y="5182"/>
                </a:cubicBezTo>
              </a:path>
            </a:pathLst>
          </a:custGeom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8" name="Forma libre: forma 11"/>
          <p:cNvSpPr/>
          <p:nvPr/>
        </p:nvSpPr>
        <p:spPr>
          <a:xfrm>
            <a:off x="8915400" y="914399"/>
            <a:ext cx="293371" cy="82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29" fill="norm" stroke="1" extrusionOk="0">
                <a:moveTo>
                  <a:pt x="0" y="20529"/>
                </a:moveTo>
                <a:cubicBezTo>
                  <a:pt x="3164" y="10866"/>
                  <a:pt x="6327" y="1203"/>
                  <a:pt x="9164" y="66"/>
                </a:cubicBezTo>
                <a:cubicBezTo>
                  <a:pt x="12000" y="-1071"/>
                  <a:pt x="14945" y="12855"/>
                  <a:pt x="17018" y="13708"/>
                </a:cubicBezTo>
                <a:cubicBezTo>
                  <a:pt x="19091" y="14561"/>
                  <a:pt x="21600" y="5182"/>
                  <a:pt x="21600" y="5182"/>
                </a:cubicBezTo>
              </a:path>
            </a:pathLst>
          </a:custGeom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9" name="Forma libre: forma 12"/>
          <p:cNvSpPr/>
          <p:nvPr/>
        </p:nvSpPr>
        <p:spPr>
          <a:xfrm>
            <a:off x="8915400" y="927099"/>
            <a:ext cx="293371" cy="82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29" fill="norm" stroke="1" extrusionOk="0">
                <a:moveTo>
                  <a:pt x="0" y="20529"/>
                </a:moveTo>
                <a:cubicBezTo>
                  <a:pt x="3164" y="10866"/>
                  <a:pt x="6327" y="1203"/>
                  <a:pt x="9164" y="66"/>
                </a:cubicBezTo>
                <a:cubicBezTo>
                  <a:pt x="12000" y="-1071"/>
                  <a:pt x="14945" y="12855"/>
                  <a:pt x="17018" y="13708"/>
                </a:cubicBezTo>
                <a:cubicBezTo>
                  <a:pt x="19091" y="14561"/>
                  <a:pt x="21600" y="5182"/>
                  <a:pt x="21600" y="5182"/>
                </a:cubicBezTo>
              </a:path>
            </a:pathLst>
          </a:custGeom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80" name="Picture 37" descr="Picture 3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917300" y="6776913"/>
            <a:ext cx="1439584" cy="1373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9"/>
          <p:cNvSpPr/>
          <p:nvPr/>
        </p:nvSpPr>
        <p:spPr>
          <a:xfrm>
            <a:off x="9677995" y="3113246"/>
            <a:ext cx="4200288" cy="3108246"/>
          </a:xfrm>
          <a:prstGeom prst="roundRect">
            <a:avLst>
              <a:gd name="adj" fmla="val 10896"/>
            </a:avLst>
          </a:prstGeom>
          <a:solidFill>
            <a:srgbClr val="E8AF3B"/>
          </a:solidFill>
          <a:ln w="7620">
            <a:solidFill>
              <a:srgbClr val="CE952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2" name="Shape 6"/>
          <p:cNvSpPr/>
          <p:nvPr/>
        </p:nvSpPr>
        <p:spPr>
          <a:xfrm>
            <a:off x="5215056" y="3113246"/>
            <a:ext cx="4200169" cy="3108246"/>
          </a:xfrm>
          <a:prstGeom prst="roundRect">
            <a:avLst>
              <a:gd name="adj" fmla="val 10896"/>
            </a:avLst>
          </a:prstGeom>
          <a:solidFill>
            <a:srgbClr val="83792E"/>
          </a:solidFill>
          <a:ln w="7620">
            <a:solidFill>
              <a:srgbClr val="9C9247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3" name="Shape 3"/>
          <p:cNvSpPr/>
          <p:nvPr/>
        </p:nvSpPr>
        <p:spPr>
          <a:xfrm>
            <a:off x="752236" y="3113246"/>
            <a:ext cx="4200170" cy="3108246"/>
          </a:xfrm>
          <a:prstGeom prst="roundRect">
            <a:avLst>
              <a:gd name="adj" fmla="val 10896"/>
            </a:avLst>
          </a:prstGeom>
          <a:solidFill>
            <a:srgbClr val="626C3B"/>
          </a:solidFill>
          <a:ln w="7620">
            <a:solidFill>
              <a:srgbClr val="7B8554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4" name="Shape 0"/>
          <p:cNvSpPr/>
          <p:nvPr/>
        </p:nvSpPr>
        <p:spPr>
          <a:xfrm>
            <a:off x="793790" y="1475898"/>
            <a:ext cx="2723078" cy="441485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5" name="Text 1"/>
          <p:cNvSpPr txBox="1"/>
          <p:nvPr/>
        </p:nvSpPr>
        <p:spPr>
          <a:xfrm>
            <a:off x="937498" y="1551502"/>
            <a:ext cx="2433055" cy="264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626C3B"/>
                </a:solidFill>
              </a:defRPr>
            </a:lvl1pPr>
          </a:lstStyle>
          <a:p>
            <a:pPr/>
            <a:r>
              <a:t>BLOQUE 1 · INTRODUCCIÓN</a:t>
            </a:r>
          </a:p>
        </p:txBody>
      </p:sp>
      <p:sp>
        <p:nvSpPr>
          <p:cNvPr id="116" name="Text 2"/>
          <p:cNvSpPr txBox="1"/>
          <p:nvPr/>
        </p:nvSpPr>
        <p:spPr>
          <a:xfrm>
            <a:off x="793790" y="2008108"/>
            <a:ext cx="7001793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403011"/>
                </a:solidFill>
              </a:defRPr>
            </a:lvl1pPr>
          </a:lstStyle>
          <a:p>
            <a:pPr/>
            <a:r>
              <a:t>Resultados del Cuestionario</a:t>
            </a:r>
          </a:p>
        </p:txBody>
      </p:sp>
      <p:sp>
        <p:nvSpPr>
          <p:cNvPr id="117" name="Text 4"/>
          <p:cNvSpPr txBox="1"/>
          <p:nvPr/>
        </p:nvSpPr>
        <p:spPr>
          <a:xfrm>
            <a:off x="2129607" y="3482535"/>
            <a:ext cx="1486980" cy="758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5800"/>
              </a:lnSpc>
              <a:defRPr sz="5800">
                <a:solidFill>
                  <a:srgbClr val="FFFFFF"/>
                </a:solidFill>
              </a:defRPr>
            </a:lvl1pPr>
          </a:lstStyle>
          <a:p>
            <a:pPr/>
            <a:r>
              <a:t>87%</a:t>
            </a:r>
          </a:p>
        </p:txBody>
      </p:sp>
      <p:sp>
        <p:nvSpPr>
          <p:cNvPr id="118" name="Text 5"/>
          <p:cNvSpPr txBox="1"/>
          <p:nvPr/>
        </p:nvSpPr>
        <p:spPr>
          <a:xfrm>
            <a:off x="1720096" y="4514331"/>
            <a:ext cx="2305882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Ya usáis ChatGPT</a:t>
            </a:r>
          </a:p>
        </p:txBody>
      </p:sp>
      <p:sp>
        <p:nvSpPr>
          <p:cNvPr id="119" name="Text 6"/>
          <p:cNvSpPr txBox="1"/>
          <p:nvPr/>
        </p:nvSpPr>
        <p:spPr>
          <a:xfrm>
            <a:off x="773012" y="5387614"/>
            <a:ext cx="4158617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800"/>
              </a:lnSpc>
              <a:defRPr i="1" sz="1700">
                <a:solidFill>
                  <a:srgbClr val="FFFFFF"/>
                </a:solidFill>
              </a:defRPr>
            </a:lvl1pPr>
          </a:lstStyle>
          <a:p>
            <a:pPr/>
            <a:r>
              <a:t>No partimos de cero </a:t>
            </a:r>
          </a:p>
        </p:txBody>
      </p:sp>
      <p:sp>
        <p:nvSpPr>
          <p:cNvPr id="120" name="Text 7"/>
          <p:cNvSpPr txBox="1"/>
          <p:nvPr/>
        </p:nvSpPr>
        <p:spPr>
          <a:xfrm>
            <a:off x="6571710" y="3482535"/>
            <a:ext cx="1486980" cy="758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5800"/>
              </a:lnSpc>
              <a:defRPr sz="5800">
                <a:solidFill>
                  <a:srgbClr val="FFFFFF"/>
                </a:solidFill>
              </a:defRPr>
            </a:lvl1pPr>
          </a:lstStyle>
          <a:p>
            <a:pPr/>
            <a:r>
              <a:t>47%</a:t>
            </a:r>
          </a:p>
        </p:txBody>
      </p:sp>
      <p:sp>
        <p:nvSpPr>
          <p:cNvPr id="121" name="Text 8"/>
          <p:cNvSpPr txBox="1"/>
          <p:nvPr/>
        </p:nvSpPr>
        <p:spPr>
          <a:xfrm>
            <a:off x="5786816" y="4514331"/>
            <a:ext cx="3056770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Aplicar en datos y tablas</a:t>
            </a:r>
          </a:p>
        </p:txBody>
      </p:sp>
      <p:sp>
        <p:nvSpPr>
          <p:cNvPr id="122" name="Text 9"/>
          <p:cNvSpPr txBox="1"/>
          <p:nvPr/>
        </p:nvSpPr>
        <p:spPr>
          <a:xfrm>
            <a:off x="5256610" y="5359077"/>
            <a:ext cx="4158616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800"/>
              </a:lnSpc>
              <a:defRPr i="1" sz="1700">
                <a:solidFill>
                  <a:srgbClr val="FFFFFF"/>
                </a:solidFill>
              </a:defRPr>
            </a:lvl1pPr>
          </a:lstStyle>
          <a:p>
            <a:pPr/>
            <a:r>
              <a:t>El agujero negro de productividad</a:t>
            </a:r>
          </a:p>
        </p:txBody>
      </p:sp>
      <p:sp>
        <p:nvSpPr>
          <p:cNvPr id="123" name="Text 10"/>
          <p:cNvSpPr txBox="1"/>
          <p:nvPr/>
        </p:nvSpPr>
        <p:spPr>
          <a:xfrm>
            <a:off x="11013812" y="3482535"/>
            <a:ext cx="1486981" cy="758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5800"/>
              </a:lnSpc>
              <a:defRPr sz="5800">
                <a:solidFill>
                  <a:srgbClr val="403011"/>
                </a:solidFill>
              </a:defRPr>
            </a:lvl1pPr>
          </a:lstStyle>
          <a:p>
            <a:pPr/>
            <a:r>
              <a:t>60%</a:t>
            </a:r>
          </a:p>
        </p:txBody>
      </p:sp>
      <p:sp>
        <p:nvSpPr>
          <p:cNvPr id="124" name="Text 11"/>
          <p:cNvSpPr txBox="1"/>
          <p:nvPr/>
        </p:nvSpPr>
        <p:spPr>
          <a:xfrm>
            <a:off x="9677995" y="4514331"/>
            <a:ext cx="4158616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700"/>
              </a:lnSpc>
              <a:defRPr sz="2200">
                <a:solidFill>
                  <a:srgbClr val="403011"/>
                </a:solidFill>
              </a:defRPr>
            </a:lvl1pPr>
          </a:lstStyle>
          <a:p>
            <a:pPr/>
            <a:r>
              <a:t>Hablar con la IA</a:t>
            </a:r>
          </a:p>
        </p:txBody>
      </p:sp>
      <p:sp>
        <p:nvSpPr>
          <p:cNvPr id="125" name="Text 12"/>
          <p:cNvSpPr txBox="1"/>
          <p:nvPr/>
        </p:nvSpPr>
        <p:spPr>
          <a:xfrm>
            <a:off x="9698829" y="5387613"/>
            <a:ext cx="4158616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800"/>
              </a:lnSpc>
              <a:defRPr i="1" sz="1700">
                <a:solidFill>
                  <a:srgbClr val="403011"/>
                </a:solidFill>
              </a:defRPr>
            </a:lvl1pPr>
          </a:lstStyle>
          <a:p>
            <a:pPr/>
            <a:r>
              <a:t>No pierdas el tiempo</a:t>
            </a:r>
          </a:p>
        </p:txBody>
      </p:sp>
      <p:pic>
        <p:nvPicPr>
          <p:cNvPr id="126" name="Picture 15" descr="Pictur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hape 27"/>
          <p:cNvSpPr/>
          <p:nvPr/>
        </p:nvSpPr>
        <p:spPr>
          <a:xfrm>
            <a:off x="746140" y="6568050"/>
            <a:ext cx="12373335" cy="1074064"/>
          </a:xfrm>
          <a:prstGeom prst="roundRect">
            <a:avLst>
              <a:gd name="adj" fmla="val 27725"/>
            </a:avLst>
          </a:prstGeom>
          <a:solidFill>
            <a:srgbClr val="DFE4C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8" name="Text 3"/>
          <p:cNvSpPr txBox="1"/>
          <p:nvPr/>
        </p:nvSpPr>
        <p:spPr>
          <a:xfrm>
            <a:off x="1352193" y="6742178"/>
            <a:ext cx="11454632" cy="1039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500"/>
            </a:lvl1pPr>
          </a:lstStyle>
          <a:p>
            <a:pPr/>
            <a:r>
              <a:t>Vuestras respuestas al cuestionario nos dieron la foto exacta de lo que más duele en el servicio. Esto no es una charla de "qué es la IA" — partimos de donde ya estáis.</a:t>
            </a:r>
          </a:p>
        </p:txBody>
      </p:sp>
      <p:pic>
        <p:nvPicPr>
          <p:cNvPr id="129" name="Image 0" descr="Image 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4615" y="6855704"/>
            <a:ext cx="376130" cy="1984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27"/>
          <p:cNvSpPr/>
          <p:nvPr/>
        </p:nvSpPr>
        <p:spPr>
          <a:xfrm>
            <a:off x="6110811" y="4826006"/>
            <a:ext cx="8162474" cy="1074065"/>
          </a:xfrm>
          <a:prstGeom prst="roundRect">
            <a:avLst>
              <a:gd name="adj" fmla="val 27725"/>
            </a:avLst>
          </a:prstGeom>
          <a:solidFill>
            <a:srgbClr val="DFE4C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3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760721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0"/>
          <p:cNvSpPr/>
          <p:nvPr/>
        </p:nvSpPr>
        <p:spPr>
          <a:xfrm>
            <a:off x="6280189" y="2606873"/>
            <a:ext cx="2328030" cy="441485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34" name="Text 1"/>
          <p:cNvSpPr txBox="1"/>
          <p:nvPr/>
        </p:nvSpPr>
        <p:spPr>
          <a:xfrm>
            <a:off x="6423897" y="2682477"/>
            <a:ext cx="2008610" cy="264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626C3B"/>
                </a:solidFill>
              </a:defRPr>
            </a:lvl1pPr>
          </a:lstStyle>
          <a:p>
            <a:pPr/>
            <a:r>
              <a:t>BLOQUE 2 · EVIDENCIA</a:t>
            </a:r>
          </a:p>
        </p:txBody>
      </p:sp>
      <p:sp>
        <p:nvSpPr>
          <p:cNvPr id="135" name="Text 2"/>
          <p:cNvSpPr txBox="1"/>
          <p:nvPr/>
        </p:nvSpPr>
        <p:spPr>
          <a:xfrm>
            <a:off x="6280189" y="3139083"/>
            <a:ext cx="7556422" cy="1385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403011"/>
                </a:solidFill>
              </a:defRPr>
            </a:lvl1pPr>
          </a:lstStyle>
          <a:p>
            <a:pPr/>
            <a:r>
              <a:t>La IA ya Revolucionó el Mundo. </a:t>
            </a:r>
          </a:p>
        </p:txBody>
      </p:sp>
      <p:sp>
        <p:nvSpPr>
          <p:cNvPr id="136" name="Text 3"/>
          <p:cNvSpPr txBox="1"/>
          <p:nvPr/>
        </p:nvSpPr>
        <p:spPr>
          <a:xfrm>
            <a:off x="6716862" y="5000135"/>
            <a:ext cx="7556422" cy="683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b="1" sz="1500"/>
            </a:pPr>
            <a:r>
              <a:t>No es una moda: </a:t>
            </a:r>
            <a:r>
              <a:rPr b="0"/>
              <a:t>hay evidencia sólida de que la IA mejora productividad y calidad en entornos reales.</a:t>
            </a:r>
          </a:p>
        </p:txBody>
      </p:sp>
      <p:pic>
        <p:nvPicPr>
          <p:cNvPr id="137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Image 0" descr="Image 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09286" y="5113661"/>
            <a:ext cx="248127" cy="1984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0"/>
          <p:cNvSpPr/>
          <p:nvPr/>
        </p:nvSpPr>
        <p:spPr>
          <a:xfrm>
            <a:off x="868561" y="753666"/>
            <a:ext cx="1812614" cy="330042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1" name="Text 1"/>
          <p:cNvSpPr txBox="1"/>
          <p:nvPr/>
        </p:nvSpPr>
        <p:spPr>
          <a:xfrm>
            <a:off x="937140" y="807172"/>
            <a:ext cx="1748509" cy="213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700"/>
              </a:lnSpc>
              <a:defRPr sz="1400">
                <a:solidFill>
                  <a:srgbClr val="626C3B"/>
                </a:solidFill>
              </a:defRPr>
            </a:lvl1pPr>
          </a:lstStyle>
          <a:p>
            <a:pPr/>
            <a:r>
              <a:t>DATOS DE IMPACTO</a:t>
            </a:r>
          </a:p>
        </p:txBody>
      </p:sp>
      <p:sp>
        <p:nvSpPr>
          <p:cNvPr id="142" name="Text 3"/>
          <p:cNvSpPr txBox="1"/>
          <p:nvPr/>
        </p:nvSpPr>
        <p:spPr>
          <a:xfrm>
            <a:off x="868560" y="1145261"/>
            <a:ext cx="7839572" cy="562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500"/>
              </a:lnSpc>
              <a:defRPr sz="3600">
                <a:solidFill>
                  <a:srgbClr val="403011"/>
                </a:solidFill>
              </a:defRPr>
            </a:lvl1pPr>
          </a:lstStyle>
          <a:p>
            <a:pPr/>
            <a:r>
              <a:t>Los Números que Cambian la Práctica</a:t>
            </a:r>
          </a:p>
        </p:txBody>
      </p:sp>
      <p:sp>
        <p:nvSpPr>
          <p:cNvPr id="143" name="Shape 4"/>
          <p:cNvSpPr/>
          <p:nvPr/>
        </p:nvSpPr>
        <p:spPr>
          <a:xfrm>
            <a:off x="868561" y="1960126"/>
            <a:ext cx="1076610" cy="280284"/>
          </a:xfrm>
          <a:prstGeom prst="roundRect">
            <a:avLst>
              <a:gd name="adj" fmla="val 45674"/>
            </a:avLst>
          </a:prstGeom>
          <a:solidFill>
            <a:srgbClr val="FFFFFF">
              <a:alpha val="20000"/>
            </a:srgbClr>
          </a:solidFill>
          <a:ln w="762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4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0310" y="2030197"/>
            <a:ext cx="140143" cy="140143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Text 5"/>
          <p:cNvSpPr txBox="1"/>
          <p:nvPr/>
        </p:nvSpPr>
        <p:spPr>
          <a:xfrm>
            <a:off x="1137165" y="1995160"/>
            <a:ext cx="498439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000"/>
              </a:lnSpc>
              <a:defRPr b="1" sz="700">
                <a:solidFill>
                  <a:srgbClr val="403011"/>
                </a:solidFill>
              </a:defRPr>
            </a:lvl1pPr>
          </a:lstStyle>
          <a:p>
            <a:pPr/>
            <a:r>
              <a:t>Sin IA (seg)</a:t>
            </a:r>
          </a:p>
        </p:txBody>
      </p:sp>
      <p:sp>
        <p:nvSpPr>
          <p:cNvPr id="146" name="Shape 6"/>
          <p:cNvSpPr/>
          <p:nvPr/>
        </p:nvSpPr>
        <p:spPr>
          <a:xfrm>
            <a:off x="2038598" y="1960126"/>
            <a:ext cx="1136828" cy="280284"/>
          </a:xfrm>
          <a:prstGeom prst="roundRect">
            <a:avLst>
              <a:gd name="adj" fmla="val 45674"/>
            </a:avLst>
          </a:prstGeom>
          <a:solidFill>
            <a:srgbClr val="FFFFFF">
              <a:alpha val="20000"/>
            </a:srgbClr>
          </a:solidFill>
          <a:ln w="762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47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20348" y="2030197"/>
            <a:ext cx="140143" cy="140143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Text 7"/>
          <p:cNvSpPr txBox="1"/>
          <p:nvPr/>
        </p:nvSpPr>
        <p:spPr>
          <a:xfrm>
            <a:off x="2307202" y="1995160"/>
            <a:ext cx="532949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000"/>
              </a:lnSpc>
              <a:defRPr b="1" sz="700">
                <a:solidFill>
                  <a:srgbClr val="403011"/>
                </a:solidFill>
              </a:defRPr>
            </a:lvl1pPr>
          </a:lstStyle>
          <a:p>
            <a:pPr/>
            <a:r>
              <a:t>Con IA (seg)</a:t>
            </a:r>
          </a:p>
        </p:txBody>
      </p:sp>
      <p:pic>
        <p:nvPicPr>
          <p:cNvPr id="149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8561" y="2357193"/>
            <a:ext cx="10744201" cy="3865578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Shape 8"/>
          <p:cNvSpPr/>
          <p:nvPr/>
        </p:nvSpPr>
        <p:spPr>
          <a:xfrm>
            <a:off x="868561" y="6399848"/>
            <a:ext cx="11895906" cy="1076088"/>
          </a:xfrm>
          <a:prstGeom prst="roundRect">
            <a:avLst>
              <a:gd name="adj" fmla="val 10197"/>
            </a:avLst>
          </a:prstGeom>
          <a:solidFill>
            <a:srgbClr val="CFD5B3"/>
          </a:solidFill>
          <a:ln w="2286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51" name="Shape 9"/>
          <p:cNvSpPr/>
          <p:nvPr/>
        </p:nvSpPr>
        <p:spPr>
          <a:xfrm>
            <a:off x="845700" y="6399848"/>
            <a:ext cx="91441" cy="1076088"/>
          </a:xfrm>
          <a:prstGeom prst="roundRect">
            <a:avLst>
              <a:gd name="adj" fmla="val 50000"/>
            </a:avLst>
          </a:prstGeom>
          <a:solidFill>
            <a:srgbClr val="626C3B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2" name="Text 10"/>
          <p:cNvSpPr txBox="1"/>
          <p:nvPr/>
        </p:nvSpPr>
        <p:spPr>
          <a:xfrm>
            <a:off x="1146810" y="6609516"/>
            <a:ext cx="1841736" cy="306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200"/>
              </a:lnSpc>
            </a:pPr>
            <a:r>
              <a:t>⚠️</a:t>
            </a:r>
            <a:r>
              <a:rPr>
                <a:solidFill>
                  <a:srgbClr val="403011"/>
                </a:solidFill>
              </a:rPr>
              <a:t> El matiz crítico</a:t>
            </a:r>
          </a:p>
        </p:txBody>
      </p:sp>
      <p:sp>
        <p:nvSpPr>
          <p:cNvPr id="153" name="Text 11"/>
          <p:cNvSpPr txBox="1"/>
          <p:nvPr/>
        </p:nvSpPr>
        <p:spPr>
          <a:xfrm>
            <a:off x="1146810" y="6993731"/>
            <a:ext cx="10977439" cy="254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100"/>
              </a:lnSpc>
              <a:defRPr sz="1400">
                <a:solidFill>
                  <a:srgbClr val="403011"/>
                </a:solidFill>
              </a:defRPr>
            </a:pPr>
            <a:r>
              <a:t>En oncología, ~</a:t>
            </a:r>
            <a:r>
              <a:rPr b="1"/>
              <a:t>7% de borradores</a:t>
            </a:r>
            <a:r>
              <a:t> automáticos contenían potenciales errores si se enviaban sin revisar. </a:t>
            </a:r>
            <a:r>
              <a:rPr b="1"/>
              <a:t>La supervisión es innegociable.</a:t>
            </a:r>
          </a:p>
        </p:txBody>
      </p:sp>
      <p:pic>
        <p:nvPicPr>
          <p:cNvPr id="154" name="Picture 17" descr="Picture 17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0"/>
          <p:cNvSpPr/>
          <p:nvPr/>
        </p:nvSpPr>
        <p:spPr>
          <a:xfrm>
            <a:off x="694729" y="706755"/>
            <a:ext cx="3147655" cy="372548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57" name="Text 1"/>
          <p:cNvSpPr txBox="1"/>
          <p:nvPr/>
        </p:nvSpPr>
        <p:spPr>
          <a:xfrm>
            <a:off x="844272" y="773904"/>
            <a:ext cx="2163862" cy="217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200">
                <a:solidFill>
                  <a:srgbClr val="626C3B"/>
                </a:solidFill>
              </a:defRPr>
            </a:lvl1pPr>
          </a:lstStyle>
          <a:p>
            <a:pPr/>
            <a:r>
              <a:t>BLOQUE 3 · REGLAS DE ORO</a:t>
            </a:r>
          </a:p>
        </p:txBody>
      </p:sp>
      <p:sp>
        <p:nvSpPr>
          <p:cNvPr id="158" name="Text 2"/>
          <p:cNvSpPr txBox="1"/>
          <p:nvPr/>
        </p:nvSpPr>
        <p:spPr>
          <a:xfrm>
            <a:off x="694729" y="1148714"/>
            <a:ext cx="6922717" cy="601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800"/>
              </a:lnSpc>
              <a:defRPr sz="3900">
                <a:solidFill>
                  <a:srgbClr val="403011"/>
                </a:solidFill>
              </a:defRPr>
            </a:lvl1pPr>
          </a:lstStyle>
          <a:p>
            <a:pPr/>
            <a:r>
              <a:t>Las 4 Reglas del Prompt Eficaz</a:t>
            </a:r>
          </a:p>
        </p:txBody>
      </p:sp>
      <p:sp>
        <p:nvSpPr>
          <p:cNvPr id="159" name="Shape 3"/>
          <p:cNvSpPr/>
          <p:nvPr/>
        </p:nvSpPr>
        <p:spPr>
          <a:xfrm>
            <a:off x="694729" y="2327314"/>
            <a:ext cx="6533555" cy="1727241"/>
          </a:xfrm>
          <a:prstGeom prst="roundRect">
            <a:avLst>
              <a:gd name="adj" fmla="val 6353"/>
            </a:avLst>
          </a:prstGeom>
          <a:solidFill>
            <a:srgbClr val="F6EB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0" name="Shape 4"/>
          <p:cNvSpPr/>
          <p:nvPr/>
        </p:nvSpPr>
        <p:spPr>
          <a:xfrm>
            <a:off x="694729" y="2304455"/>
            <a:ext cx="6533556" cy="91441"/>
          </a:xfrm>
          <a:prstGeom prst="roundRect">
            <a:avLst>
              <a:gd name="adj" fmla="val 50000"/>
            </a:avLst>
          </a:prstGeom>
          <a:solidFill>
            <a:srgbClr val="626C3B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1" name="Shape 5"/>
          <p:cNvSpPr/>
          <p:nvPr/>
        </p:nvSpPr>
        <p:spPr>
          <a:xfrm>
            <a:off x="3663672" y="2029538"/>
            <a:ext cx="595552" cy="595552"/>
          </a:xfrm>
          <a:prstGeom prst="roundRect">
            <a:avLst>
              <a:gd name="adj" fmla="val 50000"/>
            </a:avLst>
          </a:prstGeom>
          <a:solidFill>
            <a:srgbClr val="626C3B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2" name="Text 6"/>
          <p:cNvSpPr txBox="1"/>
          <p:nvPr/>
        </p:nvSpPr>
        <p:spPr>
          <a:xfrm>
            <a:off x="3842384" y="2178368"/>
            <a:ext cx="139838" cy="3370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63" name="Text 7"/>
          <p:cNvSpPr txBox="1"/>
          <p:nvPr/>
        </p:nvSpPr>
        <p:spPr>
          <a:xfrm>
            <a:off x="916066" y="2823566"/>
            <a:ext cx="2225993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03011"/>
                </a:solidFill>
              </a:defRPr>
            </a:lvl1pPr>
          </a:lstStyle>
          <a:p>
            <a:pPr/>
            <a:r>
              <a:t>Contexto profesional</a:t>
            </a:r>
          </a:p>
        </p:txBody>
      </p:sp>
      <p:sp>
        <p:nvSpPr>
          <p:cNvPr id="164" name="Text 8"/>
          <p:cNvSpPr txBox="1"/>
          <p:nvPr/>
        </p:nvSpPr>
        <p:spPr>
          <a:xfrm>
            <a:off x="916066" y="3237905"/>
            <a:ext cx="6090882" cy="569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300"/>
              </a:lnSpc>
              <a:defRPr i="1" sz="1500">
                <a:solidFill>
                  <a:srgbClr val="403011"/>
                </a:solidFill>
              </a:defRPr>
            </a:pPr>
            <a:r>
              <a:t>"Soy médico en hospital público"</a:t>
            </a:r>
            <a:r>
              <a:rPr i="0"/>
              <a:t> — la IA adapta nivel y lenguaje al instante.</a:t>
            </a:r>
          </a:p>
        </p:txBody>
      </p:sp>
      <p:sp>
        <p:nvSpPr>
          <p:cNvPr id="165" name="Shape 9"/>
          <p:cNvSpPr/>
          <p:nvPr/>
        </p:nvSpPr>
        <p:spPr>
          <a:xfrm>
            <a:off x="7401997" y="2327314"/>
            <a:ext cx="6533675" cy="1727241"/>
          </a:xfrm>
          <a:prstGeom prst="roundRect">
            <a:avLst>
              <a:gd name="adj" fmla="val 6353"/>
            </a:avLst>
          </a:prstGeom>
          <a:solidFill>
            <a:srgbClr val="F6EB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6" name="Shape 10"/>
          <p:cNvSpPr/>
          <p:nvPr/>
        </p:nvSpPr>
        <p:spPr>
          <a:xfrm>
            <a:off x="7401997" y="2304455"/>
            <a:ext cx="6533675" cy="91441"/>
          </a:xfrm>
          <a:prstGeom prst="roundRect">
            <a:avLst>
              <a:gd name="adj" fmla="val 50000"/>
            </a:avLst>
          </a:prstGeom>
          <a:solidFill>
            <a:srgbClr val="83792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7" name="Shape 11"/>
          <p:cNvSpPr/>
          <p:nvPr/>
        </p:nvSpPr>
        <p:spPr>
          <a:xfrm>
            <a:off x="10371057" y="2029538"/>
            <a:ext cx="595552" cy="595552"/>
          </a:xfrm>
          <a:prstGeom prst="roundRect">
            <a:avLst>
              <a:gd name="adj" fmla="val 50000"/>
            </a:avLst>
          </a:prstGeom>
          <a:solidFill>
            <a:srgbClr val="83792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8" name="Text 12"/>
          <p:cNvSpPr txBox="1"/>
          <p:nvPr/>
        </p:nvSpPr>
        <p:spPr>
          <a:xfrm>
            <a:off x="10549770" y="2178368"/>
            <a:ext cx="139838" cy="3370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69" name="Text 13"/>
          <p:cNvSpPr txBox="1"/>
          <p:nvPr/>
        </p:nvSpPr>
        <p:spPr>
          <a:xfrm>
            <a:off x="7623333" y="2823566"/>
            <a:ext cx="2265934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03011"/>
                </a:solidFill>
              </a:defRPr>
            </a:lvl1pPr>
          </a:lstStyle>
          <a:p>
            <a:pPr/>
            <a:r>
              <a:t>Estructura la petición</a:t>
            </a:r>
          </a:p>
        </p:txBody>
      </p:sp>
      <p:sp>
        <p:nvSpPr>
          <p:cNvPr id="170" name="Text 14"/>
          <p:cNvSpPr txBox="1"/>
          <p:nvPr/>
        </p:nvSpPr>
        <p:spPr>
          <a:xfrm>
            <a:off x="7623333" y="3237905"/>
            <a:ext cx="6091001" cy="572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300"/>
              </a:lnSpc>
              <a:defRPr sz="1500">
                <a:solidFill>
                  <a:srgbClr val="403011"/>
                </a:solidFill>
              </a:defRPr>
            </a:pPr>
            <a:r>
              <a:t>Numera lo que necesitas: </a:t>
            </a:r>
            <a:r>
              <a:rPr b="1"/>
              <a:t>1.Rol (Actúa como un experto… 2. </a:t>
            </a:r>
            <a:r>
              <a:rPr b="1"/>
              <a:t>Diagnóstico diferencial 2. Pruebas 4. Red f</a:t>
            </a:r>
            <a:r>
              <a:rPr b="1" sz="1600"/>
              <a:t>l</a:t>
            </a:r>
            <a:r>
              <a:rPr b="1"/>
              <a:t>ags</a:t>
            </a:r>
          </a:p>
        </p:txBody>
      </p:sp>
      <p:sp>
        <p:nvSpPr>
          <p:cNvPr id="171" name="Shape 15"/>
          <p:cNvSpPr/>
          <p:nvPr/>
        </p:nvSpPr>
        <p:spPr>
          <a:xfrm>
            <a:off x="694729" y="4526041"/>
            <a:ext cx="6533556" cy="1727241"/>
          </a:xfrm>
          <a:prstGeom prst="roundRect">
            <a:avLst>
              <a:gd name="adj" fmla="val 6353"/>
            </a:avLst>
          </a:prstGeom>
          <a:solidFill>
            <a:srgbClr val="F6EB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2" name="Shape 16"/>
          <p:cNvSpPr/>
          <p:nvPr/>
        </p:nvSpPr>
        <p:spPr>
          <a:xfrm>
            <a:off x="694729" y="4503182"/>
            <a:ext cx="6533556" cy="91441"/>
          </a:xfrm>
          <a:prstGeom prst="roundRect">
            <a:avLst>
              <a:gd name="adj" fmla="val 50000"/>
            </a:avLst>
          </a:prstGeom>
          <a:solidFill>
            <a:srgbClr val="E8AF3B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3" name="Shape 17"/>
          <p:cNvSpPr/>
          <p:nvPr/>
        </p:nvSpPr>
        <p:spPr>
          <a:xfrm>
            <a:off x="3663672" y="4228267"/>
            <a:ext cx="595552" cy="595552"/>
          </a:xfrm>
          <a:prstGeom prst="roundRect">
            <a:avLst>
              <a:gd name="adj" fmla="val 50000"/>
            </a:avLst>
          </a:prstGeom>
          <a:solidFill>
            <a:srgbClr val="E8AF3B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4" name="Text 18"/>
          <p:cNvSpPr txBox="1"/>
          <p:nvPr/>
        </p:nvSpPr>
        <p:spPr>
          <a:xfrm>
            <a:off x="3842384" y="4377094"/>
            <a:ext cx="139838" cy="337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</a:lvl1pPr>
          </a:lstStyle>
          <a:p>
            <a:pPr/>
            <a:r>
              <a:t>3</a:t>
            </a:r>
          </a:p>
        </p:txBody>
      </p:sp>
      <p:sp>
        <p:nvSpPr>
          <p:cNvPr id="175" name="Text 19"/>
          <p:cNvSpPr txBox="1"/>
          <p:nvPr/>
        </p:nvSpPr>
        <p:spPr>
          <a:xfrm>
            <a:off x="916066" y="5022293"/>
            <a:ext cx="2883087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03011"/>
                </a:solidFill>
              </a:defRPr>
            </a:lvl1pPr>
          </a:lstStyle>
          <a:p>
            <a:pPr/>
            <a:r>
              <a:t>Define el formato de salida</a:t>
            </a:r>
          </a:p>
        </p:txBody>
      </p:sp>
      <p:sp>
        <p:nvSpPr>
          <p:cNvPr id="176" name="Text 20"/>
          <p:cNvSpPr txBox="1"/>
          <p:nvPr/>
        </p:nvSpPr>
        <p:spPr>
          <a:xfrm>
            <a:off x="916066" y="5436632"/>
            <a:ext cx="6090882" cy="569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500">
                <a:solidFill>
                  <a:srgbClr val="403011"/>
                </a:solidFill>
              </a:defRPr>
            </a:lvl1pPr>
          </a:lstStyle>
          <a:p>
            <a:pPr/>
            <a:r>
              <a:t>Pide tabla, lista, checklist, resumen en 1 página. Lo que te sea más útil en consulta.</a:t>
            </a:r>
          </a:p>
        </p:txBody>
      </p:sp>
      <p:sp>
        <p:nvSpPr>
          <p:cNvPr id="177" name="Shape 21"/>
          <p:cNvSpPr/>
          <p:nvPr/>
        </p:nvSpPr>
        <p:spPr>
          <a:xfrm>
            <a:off x="7401997" y="4526041"/>
            <a:ext cx="6533675" cy="1727241"/>
          </a:xfrm>
          <a:prstGeom prst="roundRect">
            <a:avLst>
              <a:gd name="adj" fmla="val 6353"/>
            </a:avLst>
          </a:prstGeom>
          <a:solidFill>
            <a:srgbClr val="F6EB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8" name="Shape 22"/>
          <p:cNvSpPr/>
          <p:nvPr/>
        </p:nvSpPr>
        <p:spPr>
          <a:xfrm>
            <a:off x="7401997" y="4503182"/>
            <a:ext cx="6533675" cy="91441"/>
          </a:xfrm>
          <a:prstGeom prst="roundRect">
            <a:avLst>
              <a:gd name="adj" fmla="val 50000"/>
            </a:avLst>
          </a:prstGeom>
          <a:solidFill>
            <a:srgbClr val="CC914D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9" name="Shape 23"/>
          <p:cNvSpPr/>
          <p:nvPr/>
        </p:nvSpPr>
        <p:spPr>
          <a:xfrm>
            <a:off x="10371057" y="4228267"/>
            <a:ext cx="595552" cy="595552"/>
          </a:xfrm>
          <a:prstGeom prst="roundRect">
            <a:avLst>
              <a:gd name="adj" fmla="val 50000"/>
            </a:avLst>
          </a:prstGeom>
          <a:solidFill>
            <a:srgbClr val="CC914D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0" name="Text 24"/>
          <p:cNvSpPr txBox="1"/>
          <p:nvPr/>
        </p:nvSpPr>
        <p:spPr>
          <a:xfrm>
            <a:off x="10549770" y="4377094"/>
            <a:ext cx="139838" cy="337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</a:lvl1pPr>
          </a:lstStyle>
          <a:p>
            <a:pPr/>
            <a:r>
              <a:t>4</a:t>
            </a:r>
          </a:p>
        </p:txBody>
      </p:sp>
      <p:sp>
        <p:nvSpPr>
          <p:cNvPr id="181" name="Text 25"/>
          <p:cNvSpPr txBox="1"/>
          <p:nvPr/>
        </p:nvSpPr>
        <p:spPr>
          <a:xfrm>
            <a:off x="7623333" y="5022293"/>
            <a:ext cx="2131853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03011"/>
                </a:solidFill>
              </a:defRPr>
            </a:lvl1pPr>
          </a:lstStyle>
          <a:p>
            <a:pPr/>
            <a:r>
              <a:t>Añade restricciones</a:t>
            </a:r>
          </a:p>
        </p:txBody>
      </p:sp>
      <p:sp>
        <p:nvSpPr>
          <p:cNvPr id="182" name="Text 26"/>
          <p:cNvSpPr txBox="1"/>
          <p:nvPr/>
        </p:nvSpPr>
        <p:spPr>
          <a:xfrm>
            <a:off x="7623333" y="5436632"/>
            <a:ext cx="5558130" cy="277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i="1" sz="1500">
                <a:solidFill>
                  <a:srgbClr val="403011"/>
                </a:solidFill>
              </a:defRPr>
            </a:lvl1pPr>
          </a:lstStyle>
          <a:p>
            <a:pPr/>
            <a:r>
              <a:t>"Máximo 1 página", "Solo guías SEORL 2024", "Tono para un R1"</a:t>
            </a:r>
          </a:p>
        </p:txBody>
      </p:sp>
      <p:sp>
        <p:nvSpPr>
          <p:cNvPr id="183" name="Shape 27"/>
          <p:cNvSpPr/>
          <p:nvPr/>
        </p:nvSpPr>
        <p:spPr>
          <a:xfrm>
            <a:off x="694730" y="6448662"/>
            <a:ext cx="12595861" cy="1074064"/>
          </a:xfrm>
          <a:prstGeom prst="roundRect">
            <a:avLst>
              <a:gd name="adj" fmla="val 27725"/>
            </a:avLst>
          </a:prstGeom>
          <a:solidFill>
            <a:srgbClr val="DFE4C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8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3207" y="6736318"/>
            <a:ext cx="248126" cy="198478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ext 28"/>
          <p:cNvSpPr txBox="1"/>
          <p:nvPr/>
        </p:nvSpPr>
        <p:spPr>
          <a:xfrm>
            <a:off x="1339810" y="6671905"/>
            <a:ext cx="12397383" cy="569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300"/>
              </a:lnSpc>
              <a:defRPr sz="1500"/>
            </a:pPr>
            <a:r>
              <a:t>💡 </a:t>
            </a:r>
            <a:r>
              <a:rPr b="1"/>
              <a:t>Pro Tip:</a:t>
            </a:r>
            <a:r>
              <a:t> ¿No sabes cómo empezar el prompt? Dile a la IA: </a:t>
            </a:r>
            <a:r>
              <a:rPr i="1"/>
              <a:t>"Actúa como experto en ingeniería de prompts. Hazme las preguntas </a:t>
            </a:r>
            <a:endParaRPr i="1"/>
          </a:p>
          <a:p>
            <a:pPr>
              <a:lnSpc>
                <a:spcPts val="2300"/>
              </a:lnSpc>
              <a:defRPr sz="1500"/>
            </a:pPr>
            <a:r>
              <a:rPr i="1"/>
              <a:t>necesarias para crear el prompt perfecto sobre un paciente con vértigo."</a:t>
            </a:r>
            <a:r>
              <a:t> Ella misma te guiará."</a:t>
            </a:r>
          </a:p>
        </p:txBody>
      </p:sp>
      <p:pic>
        <p:nvPicPr>
          <p:cNvPr id="186" name="Picture 32" descr="Picture 3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4"/>
          <p:cNvSpPr/>
          <p:nvPr/>
        </p:nvSpPr>
        <p:spPr>
          <a:xfrm>
            <a:off x="7428547" y="3118925"/>
            <a:ext cx="6571418" cy="2947274"/>
          </a:xfrm>
          <a:prstGeom prst="roundRect">
            <a:avLst>
              <a:gd name="adj" fmla="val 18471"/>
            </a:avLst>
          </a:prstGeom>
          <a:solidFill>
            <a:srgbClr val="738D48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9" name="Shape 4"/>
          <p:cNvSpPr/>
          <p:nvPr/>
        </p:nvSpPr>
        <p:spPr>
          <a:xfrm>
            <a:off x="630435" y="3122551"/>
            <a:ext cx="6571418" cy="2947274"/>
          </a:xfrm>
          <a:prstGeom prst="roundRect">
            <a:avLst>
              <a:gd name="adj" fmla="val 18471"/>
            </a:avLst>
          </a:prstGeom>
          <a:solidFill>
            <a:srgbClr val="8D6348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0" name="Shape 27"/>
          <p:cNvSpPr/>
          <p:nvPr/>
        </p:nvSpPr>
        <p:spPr>
          <a:xfrm>
            <a:off x="630435" y="6344877"/>
            <a:ext cx="11461352" cy="725807"/>
          </a:xfrm>
          <a:prstGeom prst="roundRect">
            <a:avLst>
              <a:gd name="adj" fmla="val 27725"/>
            </a:avLst>
          </a:prstGeom>
          <a:solidFill>
            <a:srgbClr val="DFE4C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9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8912" y="6632532"/>
            <a:ext cx="248126" cy="198478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hape 0"/>
          <p:cNvSpPr/>
          <p:nvPr/>
        </p:nvSpPr>
        <p:spPr>
          <a:xfrm>
            <a:off x="793790" y="1496020"/>
            <a:ext cx="3761427" cy="441485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93" name="Text 1"/>
          <p:cNvSpPr txBox="1"/>
          <p:nvPr/>
        </p:nvSpPr>
        <p:spPr>
          <a:xfrm>
            <a:off x="948928" y="1571625"/>
            <a:ext cx="3451151" cy="264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626C3B"/>
                </a:solidFill>
              </a:defRPr>
            </a:lvl1pPr>
          </a:lstStyle>
          <a:p>
            <a:pPr/>
            <a:r>
              <a:t>BLOQUE 3 · DEMO 1 · CÓMO USAR LA IA</a:t>
            </a:r>
          </a:p>
        </p:txBody>
      </p:sp>
      <p:sp>
        <p:nvSpPr>
          <p:cNvPr id="194" name="Text 2"/>
          <p:cNvSpPr txBox="1"/>
          <p:nvPr/>
        </p:nvSpPr>
        <p:spPr>
          <a:xfrm>
            <a:off x="793790" y="2028230"/>
            <a:ext cx="9050909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403011"/>
                </a:solidFill>
              </a:defRPr>
            </a:lvl1pPr>
          </a:lstStyle>
          <a:p>
            <a:pPr/>
            <a:r>
              <a:t>Prompting: ¿Cómo hablar con la IA?</a:t>
            </a:r>
          </a:p>
        </p:txBody>
      </p:sp>
      <p:sp>
        <p:nvSpPr>
          <p:cNvPr id="195" name="Text 3"/>
          <p:cNvSpPr txBox="1"/>
          <p:nvPr/>
        </p:nvSpPr>
        <p:spPr>
          <a:xfrm>
            <a:off x="1275514" y="6512872"/>
            <a:ext cx="10430948" cy="328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800"/>
              </a:lnSpc>
              <a:defRPr sz="1500"/>
            </a:pPr>
            <a:r>
              <a:t>Misma herramienta, idéntico paciente, resultados radicalmente distintos. </a:t>
            </a:r>
            <a:r>
              <a:rPr b="1"/>
              <a:t>La diferencia está solo en cómo se lo pedimos.</a:t>
            </a:r>
          </a:p>
        </p:txBody>
      </p:sp>
      <p:sp>
        <p:nvSpPr>
          <p:cNvPr id="196" name="Text 5"/>
          <p:cNvSpPr txBox="1"/>
          <p:nvPr/>
        </p:nvSpPr>
        <p:spPr>
          <a:xfrm>
            <a:off x="857250" y="3248638"/>
            <a:ext cx="2087898" cy="3656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sz="2200"/>
            </a:pPr>
            <a:r>
              <a:t>❌</a:t>
            </a:r>
            <a:r>
              <a:rPr>
                <a:solidFill>
                  <a:srgbClr val="FFFFFF"/>
                </a:solidFill>
              </a:rPr>
              <a:t> Prompt pobre</a:t>
            </a:r>
          </a:p>
        </p:txBody>
      </p:sp>
      <p:sp>
        <p:nvSpPr>
          <p:cNvPr id="197" name="Text 6"/>
          <p:cNvSpPr txBox="1"/>
          <p:nvPr/>
        </p:nvSpPr>
        <p:spPr>
          <a:xfrm>
            <a:off x="857249" y="3837402"/>
            <a:ext cx="6117790" cy="10453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i="1" sz="1700">
                <a:solidFill>
                  <a:srgbClr val="FFFFFF"/>
                </a:solidFill>
              </a:defRPr>
            </a:lvl1pPr>
          </a:lstStyle>
          <a:p>
            <a:pPr/>
            <a:r>
              <a:t>"Soy médico y tengo un paciente de 52 años con dolor en el pecho que le va al brazo y mandíbula, con sudor y náuseas. ¿Qué puede ser y qué hago?"</a:t>
            </a:r>
          </a:p>
        </p:txBody>
      </p:sp>
      <p:sp>
        <p:nvSpPr>
          <p:cNvPr id="198" name="Text 7"/>
          <p:cNvSpPr txBox="1"/>
          <p:nvPr/>
        </p:nvSpPr>
        <p:spPr>
          <a:xfrm>
            <a:off x="857249" y="5130184"/>
            <a:ext cx="6117790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FFFFFF"/>
                </a:solidFill>
              </a:defRPr>
            </a:lvl1pPr>
          </a:lstStyle>
          <a:p>
            <a:pPr/>
            <a:r>
              <a:t>→ Texto genérico. Diagnóstico diferencial tipo libro de texto. Sin estructura útil para consulta.</a:t>
            </a:r>
          </a:p>
        </p:txBody>
      </p:sp>
      <p:sp>
        <p:nvSpPr>
          <p:cNvPr id="199" name="Text 8"/>
          <p:cNvSpPr txBox="1"/>
          <p:nvPr/>
        </p:nvSpPr>
        <p:spPr>
          <a:xfrm>
            <a:off x="7646547" y="3248638"/>
            <a:ext cx="2647107" cy="3656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sz="2200"/>
            </a:pPr>
            <a:r>
              <a:t>✅</a:t>
            </a:r>
            <a:r>
              <a:rPr>
                <a:solidFill>
                  <a:srgbClr val="403011"/>
                </a:solidFill>
              </a:rPr>
              <a:t> </a:t>
            </a:r>
            <a:r>
              <a:rPr>
                <a:solidFill>
                  <a:srgbClr val="FFFFFF"/>
                </a:solidFill>
              </a:rPr>
              <a:t>Prompt de calidad</a:t>
            </a:r>
          </a:p>
        </p:txBody>
      </p:sp>
      <p:sp>
        <p:nvSpPr>
          <p:cNvPr id="200" name="Text 9"/>
          <p:cNvSpPr txBox="1"/>
          <p:nvPr/>
        </p:nvSpPr>
        <p:spPr>
          <a:xfrm>
            <a:off x="7646547" y="3839550"/>
            <a:ext cx="6244710" cy="689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>
                <a:solidFill>
                  <a:srgbClr val="FFFFFF"/>
                </a:solidFill>
              </a:defRPr>
            </a:pPr>
            <a:r>
              <a:t>Añade: </a:t>
            </a:r>
            <a:r>
              <a:rPr b="1"/>
              <a:t>rol profesional</a:t>
            </a:r>
            <a:r>
              <a:t> + </a:t>
            </a:r>
            <a:r>
              <a:rPr b="1"/>
              <a:t>petición numerada</a:t>
            </a:r>
            <a:r>
              <a:t> + </a:t>
            </a:r>
            <a:r>
              <a:rPr b="1"/>
              <a:t>formato tabla</a:t>
            </a:r>
            <a:r>
              <a:t> + </a:t>
            </a:r>
            <a:r>
              <a:rPr b="1"/>
              <a:t>columnas concretas</a:t>
            </a:r>
          </a:p>
        </p:txBody>
      </p:sp>
      <p:sp>
        <p:nvSpPr>
          <p:cNvPr id="201" name="Text 10"/>
          <p:cNvSpPr txBox="1"/>
          <p:nvPr/>
        </p:nvSpPr>
        <p:spPr>
          <a:xfrm>
            <a:off x="7646547" y="4769429"/>
            <a:ext cx="6244710" cy="1045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FFFFFF"/>
                </a:solidFill>
              </a:defRPr>
            </a:lvl1pPr>
          </a:lstStyle>
          <a:p>
            <a:pPr/>
            <a:r>
              <a:t>→ Tabla con 6 diagnósticos ordenados por probabilidad (TTM, dental, salivar, neuralgia, neoplasia, arteritis) + red flags + siguiente paso.</a:t>
            </a:r>
          </a:p>
        </p:txBody>
      </p:sp>
      <p:pic>
        <p:nvPicPr>
          <p:cNvPr id="202" name="Picture 13" descr="Picture 1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9"/>
          <p:cNvSpPr/>
          <p:nvPr/>
        </p:nvSpPr>
        <p:spPr>
          <a:xfrm>
            <a:off x="9965379" y="3963353"/>
            <a:ext cx="3735339" cy="2505076"/>
          </a:xfrm>
          <a:prstGeom prst="roundRect">
            <a:avLst>
              <a:gd name="adj" fmla="val 10896"/>
            </a:avLst>
          </a:prstGeom>
          <a:solidFill>
            <a:srgbClr val="738D48"/>
          </a:solidFill>
          <a:ln w="7620">
            <a:solidFill>
              <a:srgbClr val="CE9521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0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-97796" y="0"/>
            <a:ext cx="5760721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Shape 0"/>
          <p:cNvSpPr/>
          <p:nvPr/>
        </p:nvSpPr>
        <p:spPr>
          <a:xfrm>
            <a:off x="6144295" y="964644"/>
            <a:ext cx="4600219" cy="441485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07" name="Text 1"/>
          <p:cNvSpPr txBox="1"/>
          <p:nvPr/>
        </p:nvSpPr>
        <p:spPr>
          <a:xfrm>
            <a:off x="6288003" y="1040249"/>
            <a:ext cx="4281116" cy="264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626C3B"/>
                </a:solidFill>
              </a:defRPr>
            </a:lvl1pPr>
          </a:lstStyle>
          <a:p>
            <a:pPr/>
            <a:r>
              <a:t>BLOQUE 3 · DEMO 2 · BÚSQUEDA BIBLIOGRÁFICA</a:t>
            </a:r>
          </a:p>
        </p:txBody>
      </p:sp>
      <p:sp>
        <p:nvSpPr>
          <p:cNvPr id="208" name="Text 2"/>
          <p:cNvSpPr txBox="1"/>
          <p:nvPr/>
        </p:nvSpPr>
        <p:spPr>
          <a:xfrm>
            <a:off x="6144295" y="1496853"/>
            <a:ext cx="7556422" cy="2084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403011"/>
                </a:solidFill>
              </a:defRPr>
            </a:lvl1pPr>
          </a:lstStyle>
          <a:p>
            <a:pPr/>
            <a:r>
              <a:t>Consensus: De 24.320 Resultados a Respuestas Reales</a:t>
            </a:r>
          </a:p>
        </p:txBody>
      </p:sp>
      <p:sp>
        <p:nvSpPr>
          <p:cNvPr id="209" name="Shape 3"/>
          <p:cNvSpPr/>
          <p:nvPr/>
        </p:nvSpPr>
        <p:spPr>
          <a:xfrm>
            <a:off x="5980941" y="3963353"/>
            <a:ext cx="3828218" cy="2505076"/>
          </a:xfrm>
          <a:prstGeom prst="roundRect">
            <a:avLst>
              <a:gd name="adj" fmla="val 16489"/>
            </a:avLst>
          </a:prstGeom>
          <a:solidFill>
            <a:srgbClr val="8D6348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10" name="Text 4"/>
          <p:cNvSpPr txBox="1"/>
          <p:nvPr/>
        </p:nvSpPr>
        <p:spPr>
          <a:xfrm>
            <a:off x="6207754" y="4190167"/>
            <a:ext cx="2786944" cy="365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sz="2200"/>
            </a:pPr>
            <a:r>
              <a:t>❌</a:t>
            </a:r>
            <a:r>
              <a:rPr>
                <a:solidFill>
                  <a:srgbClr val="FFFFFF"/>
                </a:solidFill>
              </a:rPr>
              <a:t> PubMed tradicional</a:t>
            </a:r>
          </a:p>
        </p:txBody>
      </p:sp>
      <p:sp>
        <p:nvSpPr>
          <p:cNvPr id="211" name="Text 5"/>
          <p:cNvSpPr txBox="1"/>
          <p:nvPr/>
        </p:nvSpPr>
        <p:spPr>
          <a:xfrm>
            <a:off x="6207754" y="4778931"/>
            <a:ext cx="3374588" cy="1400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FFFFFF"/>
                </a:solidFill>
              </a:defRPr>
            </a:pPr>
            <a:r>
              <a:t>Buscar "vértigo"</a:t>
            </a:r>
          </a:p>
          <a:p>
            <a: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FFFFFF"/>
                </a:solidFill>
              </a:defRPr>
            </a:pPr>
            <a:r>
              <a:t>24.320 resultados</a:t>
            </a:r>
          </a:p>
          <a:p>
            <a: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FFFFFF"/>
                </a:solidFill>
              </a:defRPr>
            </a:pPr>
            <a:r>
              <a:t>99% irrelevantes</a:t>
            </a:r>
          </a:p>
          <a:p>
            <a: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FFFFFF"/>
                </a:solidFill>
              </a:defRPr>
            </a:pPr>
            <a:r>
              <a:t>Horas perdidas</a:t>
            </a:r>
          </a:p>
        </p:txBody>
      </p:sp>
      <p:sp>
        <p:nvSpPr>
          <p:cNvPr id="212" name="Text 6"/>
          <p:cNvSpPr txBox="1"/>
          <p:nvPr/>
        </p:nvSpPr>
        <p:spPr>
          <a:xfrm>
            <a:off x="10206827" y="4190167"/>
            <a:ext cx="1946857" cy="365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700"/>
              </a:lnSpc>
              <a:defRPr sz="2200"/>
            </a:pPr>
            <a:r>
              <a:t>✅</a:t>
            </a:r>
            <a:r>
              <a:rPr>
                <a:solidFill>
                  <a:srgbClr val="403011"/>
                </a:solidFill>
              </a:rPr>
              <a:t> </a:t>
            </a:r>
            <a:r>
              <a:rPr>
                <a:solidFill>
                  <a:srgbClr val="FFFFFF"/>
                </a:solidFill>
              </a:rPr>
              <a:t>Consensus</a:t>
            </a:r>
            <a:r>
              <a:rPr>
                <a:solidFill>
                  <a:srgbClr val="403011"/>
                </a:solidFill>
              </a:rPr>
              <a:t> </a:t>
            </a:r>
          </a:p>
        </p:txBody>
      </p:sp>
      <p:sp>
        <p:nvSpPr>
          <p:cNvPr id="213" name="Text 7"/>
          <p:cNvSpPr txBox="1"/>
          <p:nvPr/>
        </p:nvSpPr>
        <p:spPr>
          <a:xfrm>
            <a:off x="10199207" y="4778931"/>
            <a:ext cx="3501510" cy="1400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FFFFFF"/>
                </a:solidFill>
              </a:defRPr>
            </a:pPr>
            <a:r>
              <a:t>Pregunta clínica directa</a:t>
            </a:r>
          </a:p>
          <a:p>
            <a: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FFFFFF"/>
                </a:solidFill>
              </a:defRPr>
            </a:pPr>
            <a:r>
              <a:t>Filtros por evidencia</a:t>
            </a:r>
          </a:p>
          <a:p>
            <a: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FFFFFF"/>
                </a:solidFill>
              </a:defRPr>
            </a:pPr>
            <a:r>
              <a:t>Cada cita con DOI oficial</a:t>
            </a:r>
          </a:p>
          <a:p>
            <a: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FFFFFF"/>
                </a:solidFill>
              </a:defRPr>
            </a:pPr>
            <a:r>
              <a:t>Punto de partida claro</a:t>
            </a:r>
          </a:p>
        </p:txBody>
      </p:sp>
      <p:pic>
        <p:nvPicPr>
          <p:cNvPr id="214" name="Picture 11" descr="Picture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3"/>
          <p:cNvSpPr/>
          <p:nvPr/>
        </p:nvSpPr>
        <p:spPr>
          <a:xfrm>
            <a:off x="6172318" y="5389050"/>
            <a:ext cx="4532362" cy="814865"/>
          </a:xfrm>
          <a:prstGeom prst="roundRect">
            <a:avLst>
              <a:gd name="adj" fmla="val 6353"/>
            </a:avLst>
          </a:prstGeom>
          <a:solidFill>
            <a:srgbClr val="F6EB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17" name="Shape 3"/>
          <p:cNvSpPr/>
          <p:nvPr/>
        </p:nvSpPr>
        <p:spPr>
          <a:xfrm>
            <a:off x="10126147" y="3304499"/>
            <a:ext cx="3801429" cy="1440861"/>
          </a:xfrm>
          <a:prstGeom prst="roundRect">
            <a:avLst>
              <a:gd name="adj" fmla="val 6353"/>
            </a:avLst>
          </a:prstGeom>
          <a:solidFill>
            <a:srgbClr val="F6EB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18" name="Shape 3"/>
          <p:cNvSpPr/>
          <p:nvPr/>
        </p:nvSpPr>
        <p:spPr>
          <a:xfrm>
            <a:off x="6172318" y="3313033"/>
            <a:ext cx="3801430" cy="1440861"/>
          </a:xfrm>
          <a:prstGeom prst="roundRect">
            <a:avLst>
              <a:gd name="adj" fmla="val 6353"/>
            </a:avLst>
          </a:prstGeom>
          <a:solidFill>
            <a:srgbClr val="F6EB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19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760721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Shape 0"/>
          <p:cNvSpPr/>
          <p:nvPr/>
        </p:nvSpPr>
        <p:spPr>
          <a:xfrm>
            <a:off x="6172320" y="994529"/>
            <a:ext cx="5589478" cy="366356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21" name="Text 1"/>
          <p:cNvSpPr txBox="1"/>
          <p:nvPr/>
        </p:nvSpPr>
        <p:spPr>
          <a:xfrm>
            <a:off x="6297453" y="1060846"/>
            <a:ext cx="4823645" cy="217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200">
                <a:solidFill>
                  <a:srgbClr val="626C3B"/>
                </a:solidFill>
              </a:defRPr>
            </a:lvl1pPr>
          </a:lstStyle>
          <a:p>
            <a:pPr/>
            <a:r>
              <a:t>BLOQUE 3 · DEMO 3 · DEEP RESEARCH: TU ANALISTA PERSONAL</a:t>
            </a:r>
          </a:p>
        </p:txBody>
      </p:sp>
      <p:sp>
        <p:nvSpPr>
          <p:cNvPr id="222" name="Text 2"/>
          <p:cNvSpPr txBox="1"/>
          <p:nvPr/>
        </p:nvSpPr>
        <p:spPr>
          <a:xfrm>
            <a:off x="6172318" y="1428512"/>
            <a:ext cx="7772164" cy="1248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4800"/>
              </a:lnSpc>
              <a:defRPr sz="3800">
                <a:solidFill>
                  <a:srgbClr val="403011"/>
                </a:solidFill>
              </a:defRPr>
            </a:pPr>
            <a:r>
              <a:t>Deep Research: Una Semana de Trabajo en 15 Minutos </a:t>
            </a:r>
            <a:r>
              <a:rPr>
                <a:solidFill>
                  <a:srgbClr val="000000"/>
                </a:solidFill>
              </a:rPr>
              <a:t>⏱️</a:t>
            </a:r>
          </a:p>
        </p:txBody>
      </p:sp>
      <p:sp>
        <p:nvSpPr>
          <p:cNvPr id="223" name="Text 3"/>
          <p:cNvSpPr txBox="1"/>
          <p:nvPr/>
        </p:nvSpPr>
        <p:spPr>
          <a:xfrm>
            <a:off x="6172318" y="2914768"/>
            <a:ext cx="224596" cy="277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500">
                <a:solidFill>
                  <a:srgbClr val="403011"/>
                </a:solidFill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224" name="Shape 4"/>
          <p:cNvSpPr/>
          <p:nvPr/>
        </p:nvSpPr>
        <p:spPr>
          <a:xfrm>
            <a:off x="6172318" y="3224926"/>
            <a:ext cx="3801430" cy="22861"/>
          </a:xfrm>
          <a:prstGeom prst="rect">
            <a:avLst/>
          </a:prstGeom>
          <a:solidFill>
            <a:srgbClr val="626C3B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25" name="Text 5"/>
          <p:cNvSpPr txBox="1"/>
          <p:nvPr/>
        </p:nvSpPr>
        <p:spPr>
          <a:xfrm>
            <a:off x="6237756" y="3374209"/>
            <a:ext cx="3165012" cy="604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03011"/>
                </a:solidFill>
              </a:defRPr>
            </a:lvl1pPr>
          </a:lstStyle>
          <a:p>
            <a:pPr/>
            <a:r>
              <a:t>Navega internet de forma autónoma</a:t>
            </a:r>
          </a:p>
        </p:txBody>
      </p:sp>
      <p:sp>
        <p:nvSpPr>
          <p:cNvPr id="226" name="Text 6"/>
          <p:cNvSpPr txBox="1"/>
          <p:nvPr/>
        </p:nvSpPr>
        <p:spPr>
          <a:xfrm>
            <a:off x="6234886" y="4082653"/>
            <a:ext cx="3147672" cy="277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500">
                <a:solidFill>
                  <a:srgbClr val="403011"/>
                </a:solidFill>
              </a:defRPr>
            </a:lvl1pPr>
          </a:lstStyle>
          <a:p>
            <a:pPr/>
            <a:r>
              <a:t>10-15 minutos de búsqueda continua</a:t>
            </a:r>
          </a:p>
        </p:txBody>
      </p:sp>
      <p:sp>
        <p:nvSpPr>
          <p:cNvPr id="227" name="Text 7"/>
          <p:cNvSpPr txBox="1"/>
          <p:nvPr/>
        </p:nvSpPr>
        <p:spPr>
          <a:xfrm>
            <a:off x="10143052" y="2914768"/>
            <a:ext cx="224596" cy="277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500">
                <a:solidFill>
                  <a:srgbClr val="403011"/>
                </a:solidFill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228" name="Shape 8"/>
          <p:cNvSpPr/>
          <p:nvPr/>
        </p:nvSpPr>
        <p:spPr>
          <a:xfrm>
            <a:off x="10143052" y="3224926"/>
            <a:ext cx="3801430" cy="22861"/>
          </a:xfrm>
          <a:prstGeom prst="rect">
            <a:avLst/>
          </a:prstGeom>
          <a:solidFill>
            <a:srgbClr val="83792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29" name="Text 9"/>
          <p:cNvSpPr txBox="1"/>
          <p:nvPr/>
        </p:nvSpPr>
        <p:spPr>
          <a:xfrm>
            <a:off x="10214916" y="3368635"/>
            <a:ext cx="2862329" cy="6041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03011"/>
                </a:solidFill>
              </a:defRPr>
            </a:lvl1pPr>
          </a:lstStyle>
          <a:p>
            <a:pPr/>
            <a:r>
              <a:t>Lee cientos de estudios completos</a:t>
            </a:r>
          </a:p>
        </p:txBody>
      </p:sp>
      <p:sp>
        <p:nvSpPr>
          <p:cNvPr id="230" name="Text 10"/>
          <p:cNvSpPr txBox="1"/>
          <p:nvPr/>
        </p:nvSpPr>
        <p:spPr>
          <a:xfrm>
            <a:off x="10214916" y="4037474"/>
            <a:ext cx="2972057" cy="569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500">
                <a:solidFill>
                  <a:srgbClr val="403011"/>
                </a:solidFill>
              </a:defRPr>
            </a:lvl1pPr>
          </a:lstStyle>
          <a:p>
            <a:pPr/>
            <a:r>
              <a:t>Filtra evidencia de baja calidad automáticamente</a:t>
            </a:r>
          </a:p>
        </p:txBody>
      </p:sp>
      <p:sp>
        <p:nvSpPr>
          <p:cNvPr id="231" name="Text 11"/>
          <p:cNvSpPr txBox="1"/>
          <p:nvPr/>
        </p:nvSpPr>
        <p:spPr>
          <a:xfrm>
            <a:off x="6172318" y="4983241"/>
            <a:ext cx="224596" cy="277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500">
                <a:solidFill>
                  <a:srgbClr val="403011"/>
                </a:solidFill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232" name="Shape 12"/>
          <p:cNvSpPr/>
          <p:nvPr/>
        </p:nvSpPr>
        <p:spPr>
          <a:xfrm>
            <a:off x="6172318" y="5293400"/>
            <a:ext cx="7772164" cy="22861"/>
          </a:xfrm>
          <a:prstGeom prst="rect">
            <a:avLst/>
          </a:prstGeom>
          <a:solidFill>
            <a:srgbClr val="E8AF3B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33" name="Text 13"/>
          <p:cNvSpPr txBox="1"/>
          <p:nvPr/>
        </p:nvSpPr>
        <p:spPr>
          <a:xfrm>
            <a:off x="6224623" y="5403434"/>
            <a:ext cx="3044150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03011"/>
                </a:solidFill>
              </a:defRPr>
            </a:lvl1pPr>
          </a:lstStyle>
          <a:p>
            <a:pPr/>
            <a:r>
              <a:t>Genera informe consolidado</a:t>
            </a:r>
          </a:p>
        </p:txBody>
      </p:sp>
      <p:sp>
        <p:nvSpPr>
          <p:cNvPr id="234" name="Text 14"/>
          <p:cNvSpPr txBox="1"/>
          <p:nvPr/>
        </p:nvSpPr>
        <p:spPr>
          <a:xfrm>
            <a:off x="6224623" y="5829543"/>
            <a:ext cx="4290951" cy="277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500">
                <a:solidFill>
                  <a:srgbClr val="403011"/>
                </a:solidFill>
              </a:defRPr>
            </a:lvl1pPr>
          </a:lstStyle>
          <a:p>
            <a:pPr/>
            <a:r>
              <a:t>Estudios incluidos + nivel de sesgo + conclusiones</a:t>
            </a:r>
          </a:p>
        </p:txBody>
      </p:sp>
      <p:sp>
        <p:nvSpPr>
          <p:cNvPr id="235" name="Shape 15"/>
          <p:cNvSpPr/>
          <p:nvPr/>
        </p:nvSpPr>
        <p:spPr>
          <a:xfrm>
            <a:off x="6172318" y="6474381"/>
            <a:ext cx="5696520" cy="760691"/>
          </a:xfrm>
          <a:prstGeom prst="roundRect">
            <a:avLst>
              <a:gd name="adj" fmla="val 38645"/>
            </a:avLst>
          </a:prstGeom>
          <a:solidFill>
            <a:srgbClr val="DFE4C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36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68296" y="6761082"/>
            <a:ext cx="244913" cy="195978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Text 16"/>
          <p:cNvSpPr txBox="1"/>
          <p:nvPr/>
        </p:nvSpPr>
        <p:spPr>
          <a:xfrm>
            <a:off x="6809184" y="6692621"/>
            <a:ext cx="4627675" cy="277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500"/>
            </a:lvl1pPr>
          </a:lstStyle>
          <a:p>
            <a:pPr/>
            <a:r>
              <a:t>"La IA hace lo que tomaría una semana manualmente"</a:t>
            </a:r>
          </a:p>
        </p:txBody>
      </p:sp>
      <p:pic>
        <p:nvPicPr>
          <p:cNvPr id="238" name="Picture 21" descr="Picture 2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0"/>
          <p:cNvSpPr/>
          <p:nvPr/>
        </p:nvSpPr>
        <p:spPr>
          <a:xfrm>
            <a:off x="790217" y="637579"/>
            <a:ext cx="3803334" cy="423506"/>
          </a:xfrm>
          <a:prstGeom prst="roundRect">
            <a:avLst>
              <a:gd name="adj" fmla="val 50000"/>
            </a:avLst>
          </a:prstGeom>
          <a:ln w="7620">
            <a:solidFill>
              <a:srgbClr val="626C3B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41" name="Text 1"/>
          <p:cNvSpPr txBox="1"/>
          <p:nvPr/>
        </p:nvSpPr>
        <p:spPr>
          <a:xfrm>
            <a:off x="945266" y="687800"/>
            <a:ext cx="3481103" cy="264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200"/>
              </a:lnSpc>
              <a:defRPr sz="1400">
                <a:solidFill>
                  <a:srgbClr val="626C3B"/>
                </a:solidFill>
              </a:defRPr>
            </a:pPr>
            <a:r>
              <a:t>PRIVACIDAD</a:t>
            </a:r>
            <a:r>
              <a:rPr>
                <a:solidFill>
                  <a:srgbClr val="403011"/>
                </a:solidFill>
              </a:rPr>
              <a:t> </a:t>
            </a:r>
            <a:r>
              <a:t>Y LÍMITES · REGLA DE ORO</a:t>
            </a:r>
          </a:p>
        </p:txBody>
      </p:sp>
      <p:sp>
        <p:nvSpPr>
          <p:cNvPr id="242" name="Text 2"/>
          <p:cNvSpPr txBox="1"/>
          <p:nvPr/>
        </p:nvSpPr>
        <p:spPr>
          <a:xfrm>
            <a:off x="465303" y="1200567"/>
            <a:ext cx="13264556" cy="733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5500"/>
              </a:lnSpc>
              <a:defRPr sz="4400"/>
            </a:pPr>
            <a:r>
              <a:t>⚠️ </a:t>
            </a:r>
            <a:r>
              <a:rPr>
                <a:solidFill>
                  <a:srgbClr val="403011"/>
                </a:solidFill>
              </a:rPr>
              <a:t>La Regla de Oro: Si es Gratis, Tú Eres el Producto</a:t>
            </a:r>
          </a:p>
        </p:txBody>
      </p:sp>
      <p:sp>
        <p:nvSpPr>
          <p:cNvPr id="243" name="Shape 3"/>
          <p:cNvSpPr/>
          <p:nvPr/>
        </p:nvSpPr>
        <p:spPr>
          <a:xfrm>
            <a:off x="790217" y="2193607"/>
            <a:ext cx="4200170" cy="3108247"/>
          </a:xfrm>
          <a:prstGeom prst="roundRect">
            <a:avLst>
              <a:gd name="adj" fmla="val 10896"/>
            </a:avLst>
          </a:prstGeom>
          <a:solidFill>
            <a:srgbClr val="626C3B"/>
          </a:solidFill>
          <a:ln w="7620">
            <a:solidFill>
              <a:srgbClr val="7B8554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44" name="Text 4"/>
          <p:cNvSpPr txBox="1"/>
          <p:nvPr/>
        </p:nvSpPr>
        <p:spPr>
          <a:xfrm>
            <a:off x="1023579" y="2426970"/>
            <a:ext cx="3733445" cy="681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700"/>
              </a:lnSpc>
              <a:defRPr sz="2200"/>
            </a:pPr>
            <a:r>
              <a:t>🚫</a:t>
            </a:r>
            <a:r>
              <a:rPr>
                <a:solidFill>
                  <a:srgbClr val="FFFFFF"/>
                </a:solidFill>
              </a:rPr>
              <a:t> Nunca datos reales en abierto</a:t>
            </a:r>
          </a:p>
        </p:txBody>
      </p:sp>
      <p:sp>
        <p:nvSpPr>
          <p:cNvPr id="245" name="Text 5"/>
          <p:cNvSpPr txBox="1"/>
          <p:nvPr/>
        </p:nvSpPr>
        <p:spPr>
          <a:xfrm>
            <a:off x="1023579" y="3267075"/>
            <a:ext cx="3733445" cy="1400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>
                <a:solidFill>
                  <a:srgbClr val="FFFFFF"/>
                </a:solidFill>
              </a:defRPr>
            </a:pPr>
            <a:r>
              <a:t>Jamás subáis número de historia, nombre ni cualquier dato identificativo (PHI) a plataformas públicas de IA. </a:t>
            </a:r>
            <a:r>
              <a:rPr b="1"/>
              <a:t>Anonimizad siempre el Excel antes.</a:t>
            </a:r>
          </a:p>
        </p:txBody>
      </p:sp>
      <p:sp>
        <p:nvSpPr>
          <p:cNvPr id="246" name="Shape 6"/>
          <p:cNvSpPr/>
          <p:nvPr/>
        </p:nvSpPr>
        <p:spPr>
          <a:xfrm>
            <a:off x="5215056" y="2193607"/>
            <a:ext cx="4200169" cy="3108247"/>
          </a:xfrm>
          <a:prstGeom prst="roundRect">
            <a:avLst>
              <a:gd name="adj" fmla="val 10896"/>
            </a:avLst>
          </a:prstGeom>
          <a:solidFill>
            <a:srgbClr val="83792E"/>
          </a:solidFill>
          <a:ln w="7620">
            <a:solidFill>
              <a:srgbClr val="9C9247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47" name="Text 7"/>
          <p:cNvSpPr txBox="1"/>
          <p:nvPr/>
        </p:nvSpPr>
        <p:spPr>
          <a:xfrm>
            <a:off x="5448418" y="2426970"/>
            <a:ext cx="3501270" cy="365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sz="2200"/>
            </a:pPr>
            <a:r>
              <a:t>🔍</a:t>
            </a:r>
            <a:r>
              <a:rPr>
                <a:solidFill>
                  <a:srgbClr val="FFFFFF"/>
                </a:solidFill>
              </a:rPr>
              <a:t> Supervisad la estadística</a:t>
            </a:r>
          </a:p>
        </p:txBody>
      </p:sp>
      <p:sp>
        <p:nvSpPr>
          <p:cNvPr id="248" name="Text 8"/>
          <p:cNvSpPr txBox="1"/>
          <p:nvPr/>
        </p:nvSpPr>
        <p:spPr>
          <a:xfrm>
            <a:off x="5448418" y="2914412"/>
            <a:ext cx="3733445" cy="1400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>
                <a:solidFill>
                  <a:srgbClr val="FFFFFF"/>
                </a:solidFill>
              </a:defRPr>
            </a:pPr>
            <a:r>
              <a:t>Los cálculos pueden patinar. En publicaciones de peso, que un metodólogo corrobore las fórmulas finales. </a:t>
            </a:r>
            <a:r>
              <a:rPr b="1"/>
              <a:t>La IA asiste, no firma.</a:t>
            </a:r>
          </a:p>
        </p:txBody>
      </p:sp>
      <p:sp>
        <p:nvSpPr>
          <p:cNvPr id="249" name="Shape 9"/>
          <p:cNvSpPr/>
          <p:nvPr/>
        </p:nvSpPr>
        <p:spPr>
          <a:xfrm>
            <a:off x="9639895" y="2193607"/>
            <a:ext cx="4200288" cy="3108247"/>
          </a:xfrm>
          <a:prstGeom prst="roundRect">
            <a:avLst>
              <a:gd name="adj" fmla="val 10896"/>
            </a:avLst>
          </a:prstGeom>
          <a:solidFill>
            <a:srgbClr val="E8AF3B"/>
          </a:solidFill>
          <a:ln w="7620">
            <a:solidFill>
              <a:srgbClr val="CE952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50" name="Text 10"/>
          <p:cNvSpPr txBox="1"/>
          <p:nvPr/>
        </p:nvSpPr>
        <p:spPr>
          <a:xfrm>
            <a:off x="9873257" y="2426970"/>
            <a:ext cx="3454885" cy="365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/>
            </a:lvl1pPr>
          </a:lstStyle>
          <a:p>
            <a:pPr/>
            <a:r>
              <a:t>⚖️ Responsabilidad vuestra</a:t>
            </a:r>
          </a:p>
        </p:txBody>
      </p:sp>
      <p:sp>
        <p:nvSpPr>
          <p:cNvPr id="251" name="Text 11"/>
          <p:cNvSpPr txBox="1"/>
          <p:nvPr/>
        </p:nvSpPr>
        <p:spPr>
          <a:xfrm>
            <a:off x="9873257" y="2914412"/>
            <a:ext cx="3733563" cy="1756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/>
            </a:pPr>
            <a:r>
              <a:t>Hasta que el hospital implemente soluciones integradas con cumplimiento de la legalidad,</a:t>
            </a:r>
            <a:r>
              <a:rPr b="1"/>
              <a:t> la responsabilidad del uso recae en el profesional</a:t>
            </a:r>
            <a:r>
              <a:t>.</a:t>
            </a:r>
          </a:p>
        </p:txBody>
      </p:sp>
      <p:sp>
        <p:nvSpPr>
          <p:cNvPr id="252" name="Shape 12"/>
          <p:cNvSpPr/>
          <p:nvPr/>
        </p:nvSpPr>
        <p:spPr>
          <a:xfrm>
            <a:off x="1061925" y="5442741"/>
            <a:ext cx="12413720" cy="1441134"/>
          </a:xfrm>
          <a:prstGeom prst="roundRect">
            <a:avLst>
              <a:gd name="adj" fmla="val 16624"/>
            </a:avLst>
          </a:prstGeom>
          <a:solidFill>
            <a:srgbClr val="DFE4C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5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7668" y="5778855"/>
            <a:ext cx="282179" cy="225744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Text 13"/>
          <p:cNvSpPr txBox="1"/>
          <p:nvPr/>
        </p:nvSpPr>
        <p:spPr>
          <a:xfrm>
            <a:off x="1704366" y="5671110"/>
            <a:ext cx="11551823" cy="1045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/>
            </a:pPr>
            <a:r>
              <a:t>💡 </a:t>
            </a:r>
            <a:r>
              <a:rPr b="1"/>
              <a:t>Pro Tip:</a:t>
            </a:r>
            <a:r>
              <a:t> Si vuestro conjunto tiene datos sensibles, siempre podéis explicarle a la IA cómo está construido. El número de columnas, sus nombres, el tipo de dato que esperan las columnas y una descripción detallada de tus objetivos. Así os puede ayudar a construir un conjunto de datos sintético que lo podéis compartir. </a:t>
            </a:r>
          </a:p>
        </p:txBody>
      </p:sp>
      <p:pic>
        <p:nvPicPr>
          <p:cNvPr id="255" name="Picture 17" descr="Picture 1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17300" y="6749335"/>
            <a:ext cx="1439584" cy="1373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EACF9A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